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61"/>
  </p:notesMasterIdLst>
  <p:handoutMasterIdLst>
    <p:handoutMasterId r:id="rId62"/>
  </p:handoutMasterIdLst>
  <p:sldIdLst>
    <p:sldId id="378" r:id="rId2"/>
    <p:sldId id="380" r:id="rId3"/>
    <p:sldId id="420" r:id="rId4"/>
    <p:sldId id="430" r:id="rId5"/>
    <p:sldId id="431" r:id="rId6"/>
    <p:sldId id="381" r:id="rId7"/>
    <p:sldId id="425" r:id="rId8"/>
    <p:sldId id="432" r:id="rId9"/>
    <p:sldId id="434" r:id="rId10"/>
    <p:sldId id="435" r:id="rId11"/>
    <p:sldId id="436" r:id="rId12"/>
    <p:sldId id="424" r:id="rId13"/>
    <p:sldId id="502" r:id="rId14"/>
    <p:sldId id="439" r:id="rId15"/>
    <p:sldId id="440" r:id="rId16"/>
    <p:sldId id="433" r:id="rId17"/>
    <p:sldId id="503" r:id="rId18"/>
    <p:sldId id="504" r:id="rId19"/>
    <p:sldId id="416" r:id="rId20"/>
    <p:sldId id="426" r:id="rId21"/>
    <p:sldId id="428" r:id="rId22"/>
    <p:sldId id="427" r:id="rId23"/>
    <p:sldId id="429" r:id="rId24"/>
    <p:sldId id="446" r:id="rId25"/>
    <p:sldId id="444" r:id="rId26"/>
    <p:sldId id="445" r:id="rId27"/>
    <p:sldId id="480" r:id="rId28"/>
    <p:sldId id="481" r:id="rId29"/>
    <p:sldId id="449" r:id="rId30"/>
    <p:sldId id="450" r:id="rId31"/>
    <p:sldId id="451" r:id="rId32"/>
    <p:sldId id="484" r:id="rId33"/>
    <p:sldId id="501" r:id="rId34"/>
    <p:sldId id="483" r:id="rId35"/>
    <p:sldId id="485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500" r:id="rId48"/>
    <p:sldId id="443" r:id="rId49"/>
    <p:sldId id="475" r:id="rId50"/>
    <p:sldId id="486" r:id="rId51"/>
    <p:sldId id="487" r:id="rId52"/>
    <p:sldId id="488" r:id="rId53"/>
    <p:sldId id="472" r:id="rId54"/>
    <p:sldId id="473" r:id="rId55"/>
    <p:sldId id="477" r:id="rId56"/>
    <p:sldId id="479" r:id="rId57"/>
    <p:sldId id="478" r:id="rId58"/>
    <p:sldId id="411" r:id="rId59"/>
    <p:sldId id="474" r:id="rId60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378"/>
            <p14:sldId id="380"/>
            <p14:sldId id="420"/>
            <p14:sldId id="430"/>
            <p14:sldId id="431"/>
            <p14:sldId id="381"/>
            <p14:sldId id="425"/>
            <p14:sldId id="432"/>
            <p14:sldId id="434"/>
            <p14:sldId id="435"/>
            <p14:sldId id="436"/>
            <p14:sldId id="424"/>
            <p14:sldId id="502"/>
            <p14:sldId id="439"/>
            <p14:sldId id="440"/>
            <p14:sldId id="433"/>
            <p14:sldId id="503"/>
            <p14:sldId id="504"/>
            <p14:sldId id="416"/>
            <p14:sldId id="426"/>
            <p14:sldId id="428"/>
            <p14:sldId id="427"/>
            <p14:sldId id="429"/>
            <p14:sldId id="446"/>
            <p14:sldId id="444"/>
            <p14:sldId id="445"/>
            <p14:sldId id="480"/>
            <p14:sldId id="481"/>
            <p14:sldId id="449"/>
            <p14:sldId id="450"/>
            <p14:sldId id="451"/>
            <p14:sldId id="484"/>
            <p14:sldId id="501"/>
            <p14:sldId id="483"/>
            <p14:sldId id="485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443"/>
            <p14:sldId id="475"/>
            <p14:sldId id="486"/>
            <p14:sldId id="487"/>
            <p14:sldId id="488"/>
            <p14:sldId id="472"/>
            <p14:sldId id="473"/>
            <p14:sldId id="477"/>
            <p14:sldId id="479"/>
            <p14:sldId id="478"/>
            <p14:sldId id="411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  <p:cmAuthor id="2" name="estefania ruiz arenaza" initials="era" lastIdx="8" clrIdx="2">
    <p:extLst>
      <p:ext uri="{19B8F6BF-5375-455C-9EA6-DF929625EA0E}">
        <p15:presenceInfo xmlns:p15="http://schemas.microsoft.com/office/powerpoint/2012/main" userId="ffc9582043c8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695"/>
    <a:srgbClr val="DF6752"/>
    <a:srgbClr val="9DB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 autoAdjust="0"/>
    <p:restoredTop sz="93099" autoAdjust="0"/>
  </p:normalViewPr>
  <p:slideViewPr>
    <p:cSldViewPr snapToGrid="0" snapToObjects="1">
      <p:cViewPr varScale="1">
        <p:scale>
          <a:sx n="64" d="100"/>
          <a:sy n="64" d="100"/>
        </p:scale>
        <p:origin x="631" y="46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3433343616411799E-2"/>
          <c:y val="7.5422823550615276E-2"/>
          <c:w val="0.85382116257547047"/>
          <c:h val="0.74330522385034414"/>
        </c:manualLayout>
      </c:layout>
      <c:scatterChart>
        <c:scatterStyle val="lineMarker"/>
        <c:varyColors val="0"/>
        <c:ser>
          <c:idx val="0"/>
          <c:order val="0"/>
          <c:tx>
            <c:v>Coil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Sheet1!$E$4:$E$34</c:f>
              <c:numCache>
                <c:formatCode>General</c:formatCode>
                <c:ptCount val="31"/>
                <c:pt idx="0">
                  <c:v>18.2</c:v>
                </c:pt>
                <c:pt idx="1">
                  <c:v>20.200000000000003</c:v>
                </c:pt>
                <c:pt idx="2">
                  <c:v>28.299999999999997</c:v>
                </c:pt>
                <c:pt idx="3">
                  <c:v>35.9</c:v>
                </c:pt>
                <c:pt idx="4">
                  <c:v>42.8</c:v>
                </c:pt>
                <c:pt idx="5">
                  <c:v>47.099999999999994</c:v>
                </c:pt>
                <c:pt idx="6">
                  <c:v>53</c:v>
                </c:pt>
                <c:pt idx="7">
                  <c:v>57.599999999999994</c:v>
                </c:pt>
                <c:pt idx="8">
                  <c:v>62.3</c:v>
                </c:pt>
                <c:pt idx="9">
                  <c:v>66.5</c:v>
                </c:pt>
                <c:pt idx="10">
                  <c:v>70.2</c:v>
                </c:pt>
                <c:pt idx="11">
                  <c:v>74.2</c:v>
                </c:pt>
                <c:pt idx="12">
                  <c:v>76.599999999999994</c:v>
                </c:pt>
                <c:pt idx="13">
                  <c:v>78.8</c:v>
                </c:pt>
                <c:pt idx="14">
                  <c:v>81</c:v>
                </c:pt>
                <c:pt idx="15">
                  <c:v>83</c:v>
                </c:pt>
                <c:pt idx="16">
                  <c:v>86</c:v>
                </c:pt>
                <c:pt idx="17">
                  <c:v>88</c:v>
                </c:pt>
                <c:pt idx="18">
                  <c:v>90</c:v>
                </c:pt>
                <c:pt idx="19">
                  <c:v>93</c:v>
                </c:pt>
                <c:pt idx="20">
                  <c:v>94</c:v>
                </c:pt>
                <c:pt idx="21">
                  <c:v>95</c:v>
                </c:pt>
                <c:pt idx="22">
                  <c:v>98</c:v>
                </c:pt>
                <c:pt idx="23">
                  <c:v>98</c:v>
                </c:pt>
                <c:pt idx="24">
                  <c:v>99</c:v>
                </c:pt>
                <c:pt idx="25">
                  <c:v>102</c:v>
                </c:pt>
                <c:pt idx="26">
                  <c:v>104</c:v>
                </c:pt>
                <c:pt idx="27">
                  <c:v>104</c:v>
                </c:pt>
                <c:pt idx="28">
                  <c:v>104</c:v>
                </c:pt>
                <c:pt idx="29">
                  <c:v>104</c:v>
                </c:pt>
                <c:pt idx="30">
                  <c:v>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3B-4362-9B47-1DBA27451893}"/>
            </c:ext>
          </c:extLst>
        </c:ser>
        <c:ser>
          <c:idx val="1"/>
          <c:order val="1"/>
          <c:tx>
            <c:v>Heat sink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Sheet1!$B$4:$B$34</c:f>
              <c:numCache>
                <c:formatCode>General</c:formatCode>
                <c:ptCount val="3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</c:numCache>
            </c:numRef>
          </c:xVal>
          <c:yVal>
            <c:numRef>
              <c:f>Sheet1!$F$4:$F$34</c:f>
              <c:numCache>
                <c:formatCode>General</c:formatCode>
                <c:ptCount val="31"/>
                <c:pt idx="0">
                  <c:v>18.2</c:v>
                </c:pt>
                <c:pt idx="1">
                  <c:v>20</c:v>
                </c:pt>
                <c:pt idx="2">
                  <c:v>24.299999999999997</c:v>
                </c:pt>
                <c:pt idx="3">
                  <c:v>31.9</c:v>
                </c:pt>
                <c:pt idx="4">
                  <c:v>40.299999999999997</c:v>
                </c:pt>
                <c:pt idx="5">
                  <c:v>46.3</c:v>
                </c:pt>
                <c:pt idx="6">
                  <c:v>52.2</c:v>
                </c:pt>
                <c:pt idx="7">
                  <c:v>56.099999999999994</c:v>
                </c:pt>
                <c:pt idx="8">
                  <c:v>60.8</c:v>
                </c:pt>
                <c:pt idx="9">
                  <c:v>64.099999999999994</c:v>
                </c:pt>
                <c:pt idx="10">
                  <c:v>66.8</c:v>
                </c:pt>
                <c:pt idx="11">
                  <c:v>70</c:v>
                </c:pt>
                <c:pt idx="12">
                  <c:v>70.7</c:v>
                </c:pt>
                <c:pt idx="13">
                  <c:v>72.599999999999994</c:v>
                </c:pt>
                <c:pt idx="14">
                  <c:v>74.099999999999994</c:v>
                </c:pt>
                <c:pt idx="15">
                  <c:v>74.8</c:v>
                </c:pt>
                <c:pt idx="16">
                  <c:v>76.599999999999994</c:v>
                </c:pt>
                <c:pt idx="17">
                  <c:v>76.599999999999994</c:v>
                </c:pt>
                <c:pt idx="18">
                  <c:v>77.7</c:v>
                </c:pt>
                <c:pt idx="19">
                  <c:v>78.400000000000006</c:v>
                </c:pt>
                <c:pt idx="20">
                  <c:v>78.900000000000006</c:v>
                </c:pt>
                <c:pt idx="21">
                  <c:v>79.599999999999994</c:v>
                </c:pt>
                <c:pt idx="22">
                  <c:v>79.599999999999994</c:v>
                </c:pt>
                <c:pt idx="23">
                  <c:v>80</c:v>
                </c:pt>
                <c:pt idx="24">
                  <c:v>81</c:v>
                </c:pt>
                <c:pt idx="25">
                  <c:v>81</c:v>
                </c:pt>
                <c:pt idx="26">
                  <c:v>81</c:v>
                </c:pt>
                <c:pt idx="27">
                  <c:v>81</c:v>
                </c:pt>
                <c:pt idx="28">
                  <c:v>81</c:v>
                </c:pt>
                <c:pt idx="29">
                  <c:v>81</c:v>
                </c:pt>
                <c:pt idx="30">
                  <c:v>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3B-4362-9B47-1DBA27451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0976367"/>
        <c:axId val="1524423039"/>
      </c:scatterChart>
      <c:valAx>
        <c:axId val="1410976367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423039"/>
        <c:crosses val="autoZero"/>
        <c:crossBetween val="midCat"/>
      </c:valAx>
      <c:valAx>
        <c:axId val="1524423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[</a:t>
                </a: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°C</a:t>
                </a:r>
                <a:r>
                  <a:rPr lang="en-US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09763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8T23:09:44.815" idx="6">
    <p:pos x="6521" y="35"/>
    <p:text>Maybe put the test setup figure here and in the next slide the pic for the RTbox and the complete PLECs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0:49:17.333" idx="7">
    <p:pos x="6890" y="688"/>
    <p:text>errata in page 50 Dbuck=0.079 should be Dboost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9T01:59:25.063" idx="8">
    <p:pos x="8047" y="1614"/>
    <p:text>consider making zoom to the transient in the sudden changes to show the delay of tracking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06T18:52:03.589" idx="3">
    <p:pos x="5639" y="216"/>
    <p:text>Try to get the efficiency in boost mode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1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Optical </a:t>
            </a:r>
            <a:r>
              <a:rPr lang="da-DK" dirty="0" err="1"/>
              <a:t>unity-gain</a:t>
            </a:r>
            <a:r>
              <a:rPr lang="da-DK" dirty="0"/>
              <a:t> </a:t>
            </a:r>
            <a:r>
              <a:rPr lang="da-DK" dirty="0" err="1"/>
              <a:t>amplifier</a:t>
            </a:r>
            <a:r>
              <a:rPr lang="da-DK" dirty="0"/>
              <a:t> – </a:t>
            </a:r>
            <a:r>
              <a:rPr lang="da-DK" dirty="0" err="1"/>
              <a:t>voltage</a:t>
            </a:r>
            <a:r>
              <a:rPr lang="da-DK" dirty="0"/>
              <a:t> sensors</a:t>
            </a:r>
          </a:p>
          <a:p>
            <a:r>
              <a:rPr lang="da-DK" dirty="0"/>
              <a:t>Hall </a:t>
            </a:r>
            <a:r>
              <a:rPr lang="da-DK" dirty="0" err="1"/>
              <a:t>effect</a:t>
            </a:r>
            <a:r>
              <a:rPr lang="da-DK" dirty="0"/>
              <a:t> – </a:t>
            </a:r>
            <a:r>
              <a:rPr lang="da-DK" dirty="0" err="1"/>
              <a:t>current</a:t>
            </a:r>
            <a:r>
              <a:rPr lang="da-DK" dirty="0"/>
              <a:t> sensor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3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37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4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0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5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6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0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9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63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2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300" dirty="0"/>
              <a:t>Add something about the general intro?</a:t>
            </a:r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did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values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Input from PV panel</a:t>
            </a:r>
          </a:p>
          <a:p>
            <a:pPr marL="171450" indent="-171450">
              <a:buFontTx/>
              <a:buChar char="-"/>
            </a:pPr>
            <a:r>
              <a:rPr lang="da-DK" dirty="0"/>
              <a:t>Output from inverter </a:t>
            </a:r>
            <a:r>
              <a:rPr lang="da-DK" dirty="0" err="1"/>
              <a:t>voltage</a:t>
            </a:r>
            <a:r>
              <a:rPr lang="da-DK" dirty="0"/>
              <a:t> and # of panels</a:t>
            </a:r>
          </a:p>
          <a:p>
            <a:pPr marL="171450" indent="-171450">
              <a:buFontTx/>
              <a:buChar char="-"/>
            </a:pPr>
            <a:r>
              <a:rPr lang="da-DK" dirty="0"/>
              <a:t># of panels from minimum and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duties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Ripples</a:t>
            </a:r>
            <a:r>
              <a:rPr lang="da-DK" dirty="0"/>
              <a:t> so </a:t>
            </a:r>
            <a:r>
              <a:rPr lang="da-DK" dirty="0" err="1"/>
              <a:t>we</a:t>
            </a:r>
            <a:r>
              <a:rPr lang="da-DK" dirty="0"/>
              <a:t> dont </a:t>
            </a:r>
            <a:r>
              <a:rPr lang="da-DK" dirty="0" err="1"/>
              <a:t>mess</a:t>
            </a:r>
            <a:r>
              <a:rPr lang="da-DK" dirty="0"/>
              <a:t> with the PV panel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9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Capabilities of both higher and lower output voltage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noProof="0" dirty="0"/>
              <a:t>2 or 4 </a:t>
            </a:r>
            <a:r>
              <a:rPr lang="da-DK" noProof="0" dirty="0" err="1"/>
              <a:t>MOSFETs</a:t>
            </a:r>
            <a:endParaRPr lang="da-DK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Bidirectional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Lower (conduction) losses </a:t>
            </a:r>
          </a:p>
          <a:p>
            <a:endParaRPr lang="da-DK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Did a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r>
              <a:rPr lang="da-DK" dirty="0"/>
              <a:t>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worst</a:t>
            </a:r>
            <a:r>
              <a:rPr lang="da-DK" dirty="0"/>
              <a:t> case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Input </a:t>
            </a:r>
            <a:r>
              <a:rPr lang="da-DK" dirty="0" err="1"/>
              <a:t>cap</a:t>
            </a:r>
            <a:r>
              <a:rPr lang="da-DK" dirty="0"/>
              <a:t> is 4*470uF</a:t>
            </a:r>
          </a:p>
          <a:p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mistakes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to </a:t>
            </a:r>
            <a:r>
              <a:rPr lang="da-DK" dirty="0" err="1"/>
              <a:t>wrongly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cout</a:t>
            </a:r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4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‹nr.›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1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1.png"/><Relationship Id="rId7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3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fegardgroup.com/blog/2017/07/27/solar-panel-disposal3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rmofisher.com/blog/mining/mining-metals-for-a-renewable-energy-future/" TargetMode="External"/><Relationship Id="rId4" Type="http://schemas.openxmlformats.org/officeDocument/2006/relationships/hyperlink" Target="https://www.dgem.nl/nl/zonne-energie/opbrengstvariabelen-zonnepanel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ladsholder til billede 3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DC-DC Converter for PV Module</a:t>
            </a:r>
            <a:br>
              <a:rPr lang="en-US" dirty="0"/>
            </a:br>
            <a:r>
              <a:rPr lang="en-US" dirty="0"/>
              <a:t>Integration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da-DK" dirty="0">
                <a:solidFill>
                  <a:schemeClr val="accent1"/>
                </a:solidFill>
              </a:rPr>
              <a:t>Group 760</a:t>
            </a:r>
          </a:p>
        </p:txBody>
      </p:sp>
      <p:grpSp>
        <p:nvGrpSpPr>
          <p:cNvPr id="35" name="Gruppe 3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36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143C0D65-504C-42D9-AE9E-CDCB6EEF55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867907"/>
                  </p:ext>
                </p:extLst>
              </p:nvPr>
            </p:nvGraphicFramePr>
            <p:xfrm>
              <a:off x="797423" y="1881286"/>
              <a:ext cx="4969994" cy="30954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input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106250" r="-100244" b="-6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300.4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[W]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209524" r="-100244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309524" r="-100244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8.67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Converter output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503125" r="-100244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 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603125" r="-100244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[V]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4" t="-703125" r="-100244" b="-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8542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kern="1200" spc="3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de-DE" sz="1800" i="1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de-DE" sz="1800" kern="1200" spc="3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389801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C56AC4FA-F1F4-4F8C-AC34-F14565011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879832"/>
                  </p:ext>
                </p:extLst>
              </p:nvPr>
            </p:nvGraphicFramePr>
            <p:xfrm>
              <a:off x="6424585" y="1881286"/>
              <a:ext cx="4969994" cy="3206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963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473633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</a:tblGrid>
                  <a:tr h="385205">
                    <a:tc gridSpan="2"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Ripples</a:t>
                          </a:r>
                          <a:endParaRPr lang="en-US" sz="1800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243143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106250" r="-100244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246870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209524" r="-100244" b="-5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280064"/>
                      </a:ext>
                    </a:extLst>
                  </a:tr>
                  <a:tr h="3852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4" t="-309524" r="-100244" b="-460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 </a:t>
                          </a:r>
                          <a:r>
                            <a:rPr lang="en-US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2825534"/>
                      </a:ext>
                    </a:extLst>
                  </a:tr>
                  <a:tr h="385205">
                    <a:tc gridSpan="2">
                      <a:txBody>
                        <a:bodyPr/>
                        <a:lstStyle/>
                        <a:p>
                          <a:pPr marL="0" marR="0" lvl="0" indent="0" algn="l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800" b="1" kern="1200" spc="3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PV system </a:t>
                          </a:r>
                          <a:r>
                            <a:rPr lang="da-DK" sz="1800" b="1" kern="1200" spc="300" dirty="0" err="1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specification</a:t>
                          </a:r>
                          <a:endParaRPr lang="da-DK" sz="1800" b="1" kern="1200" spc="3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73319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6393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l" defTabSz="914318" rtl="0" eaLnBrk="1" latinLnBrk="0" hangingPunct="1"/>
                          <a:r>
                            <a:rPr lang="da-DK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string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18" rtl="0" eaLnBrk="1" latinLnBrk="0" hangingPunct="1"/>
                          <a:r>
                            <a:rPr lang="de-DE" sz="180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</a:t>
                          </a:r>
                          <a:endParaRPr lang="en-US" sz="180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1151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760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760263" cy="1474385"/>
          </a:xfrm>
        </p:spPr>
        <p:txBody>
          <a:bodyPr/>
          <a:lstStyle/>
          <a:p>
            <a:r>
              <a:rPr lang="en-US" dirty="0"/>
              <a:t>Selection of topology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3382685" y="5379925"/>
            <a:ext cx="54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Non-inverting buck-boost converter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B4E80B7-5319-4684-80E2-5060CE69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98" y="1844675"/>
            <a:ext cx="8746801" cy="32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2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5234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Calculated using the ripples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Finding worst case conditions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Depends on switching frequency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A6B697C-7A4D-4A3F-B6BF-E74CFE8DE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7" y="1240420"/>
            <a:ext cx="6145023" cy="46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Sizing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5E6B655-6520-46A5-8913-E0EE574E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20" y="1980892"/>
            <a:ext cx="5044272" cy="378320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98B3BD4-7EF2-48D5-B4F5-9F7803830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71" y="1963306"/>
            <a:ext cx="5151455" cy="38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Passive components</a:t>
            </a:r>
            <a:br>
              <a:rPr lang="en-GB" dirty="0"/>
            </a:br>
            <a:r>
              <a:rPr lang="en-GB" dirty="0"/>
              <a:t>Selection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587374" y="2273372"/>
            <a:ext cx="6145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Minimum 20% margin was included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Reused inductor</a:t>
            </a:r>
          </a:p>
          <a:p>
            <a:pPr rtl="0"/>
            <a:endParaRPr lang="en-GB" sz="1600" spc="3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82A7F31-645C-4A56-86F8-F4A8B29CD2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1360" y="3600907"/>
          <a:ext cx="8209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851">
                  <a:extLst>
                    <a:ext uri="{9D8B030D-6E8A-4147-A177-3AD203B41FA5}">
                      <a16:colId xmlns:a16="http://schemas.microsoft.com/office/drawing/2014/main" val="4134023861"/>
                    </a:ext>
                  </a:extLst>
                </a:gridCol>
                <a:gridCol w="1914430">
                  <a:extLst>
                    <a:ext uri="{9D8B030D-6E8A-4147-A177-3AD203B41FA5}">
                      <a16:colId xmlns:a16="http://schemas.microsoft.com/office/drawing/2014/main" val="1693208999"/>
                    </a:ext>
                  </a:extLst>
                </a:gridCol>
                <a:gridCol w="1747679">
                  <a:extLst>
                    <a:ext uri="{9D8B030D-6E8A-4147-A177-3AD203B41FA5}">
                      <a16:colId xmlns:a16="http://schemas.microsoft.com/office/drawing/2014/main" val="3520461613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61913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Theoretical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Implemented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Voltage</a:t>
                      </a:r>
                      <a:r>
                        <a:rPr lang="da-DK" dirty="0"/>
                        <a:t> 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4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Input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1540µF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1880µF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100V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4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Output </a:t>
                      </a:r>
                      <a:r>
                        <a:rPr lang="da-DK" dirty="0" err="1"/>
                        <a:t>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130µF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820µF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250V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Inductor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1.93mH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2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circuitry</a:t>
            </a:r>
          </a:p>
        </p:txBody>
      </p:sp>
      <p:sp>
        <p:nvSpPr>
          <p:cNvPr id="5" name="Tekstfelt 3">
            <a:extLst>
              <a:ext uri="{FF2B5EF4-FFF2-40B4-BE49-F238E27FC236}">
                <a16:creationId xmlns:a16="http://schemas.microsoft.com/office/drawing/2014/main" id="{2A238F49-FF12-4A3B-9BA8-A75B622E5944}"/>
              </a:ext>
            </a:extLst>
          </p:cNvPr>
          <p:cNvSpPr txBox="1"/>
          <p:nvPr/>
        </p:nvSpPr>
        <p:spPr>
          <a:xfrm>
            <a:off x="587374" y="1844675"/>
            <a:ext cx="4576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High frequency capacitors.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Discharging resistors.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Protection diodes.</a:t>
            </a:r>
          </a:p>
          <a:p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27298D4-C66A-4888-A88E-5BFED51E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45" y="3168114"/>
            <a:ext cx="8897310" cy="2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Driving circuitry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02F25CB4-B822-4978-A572-63E185769C62}"/>
              </a:ext>
            </a:extLst>
          </p:cNvPr>
          <p:cNvSpPr txBox="1"/>
          <p:nvPr/>
        </p:nvSpPr>
        <p:spPr>
          <a:xfrm>
            <a:off x="587374" y="1896940"/>
            <a:ext cx="392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Optocouplers for isolation.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Current limiting resistors.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Decoupling capacitors.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A404937-42FF-4872-B88A-A57304E6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71" y="3429000"/>
            <a:ext cx="9126458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Sensor circuitry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170082"/>
            <a:ext cx="11333256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Power supplies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47FA447-2BFE-4A7F-917F-EFAF217AD41B}"/>
              </a:ext>
            </a:extLst>
          </p:cNvPr>
          <p:cNvSpPr txBox="1"/>
          <p:nvPr/>
        </p:nvSpPr>
        <p:spPr>
          <a:xfrm>
            <a:off x="587374" y="2273372"/>
            <a:ext cx="6145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External supplies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Isolated 12V TRACO supplies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/>
              <a:t>Linear 5V voltage regulator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LED at every supply line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EC49DBD-545D-41E3-A961-56072B9A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0579"/>
            <a:ext cx="4666990" cy="3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texto&#10;&#10;Descripción generada automáticamente">
            <a:extLst>
              <a:ext uri="{FF2B5EF4-FFF2-40B4-BE49-F238E27FC236}">
                <a16:creationId xmlns:a16="http://schemas.microsoft.com/office/drawing/2014/main" id="{B173EF25-4DA0-408E-B446-550C658C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76222" cy="5519599"/>
          </a:xfrm>
          <a:prstGeom prst="rect">
            <a:avLst/>
          </a:prstGeom>
        </p:spPr>
      </p:pic>
      <p:pic>
        <p:nvPicPr>
          <p:cNvPr id="16" name="Imagen 1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B5850E9-A00E-477D-A0C5-D1657B0B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17" name="Tekstfelt 3">
            <a:extLst>
              <a:ext uri="{FF2B5EF4-FFF2-40B4-BE49-F238E27FC236}">
                <a16:creationId xmlns:a16="http://schemas.microsoft.com/office/drawing/2014/main" id="{B9F56E30-49F1-4B49-B595-27B5F4122222}"/>
              </a:ext>
            </a:extLst>
          </p:cNvPr>
          <p:cNvSpPr txBox="1"/>
          <p:nvPr/>
        </p:nvSpPr>
        <p:spPr>
          <a:xfrm>
            <a:off x="587374" y="1844674"/>
            <a:ext cx="3144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Considerations</a:t>
            </a:r>
            <a:r>
              <a:rPr lang="es-ES" sz="1600" spc="300" dirty="0"/>
              <a:t>: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Hot and </a:t>
            </a:r>
            <a:r>
              <a:rPr lang="es-ES" sz="1600" spc="300" dirty="0" err="1"/>
              <a:t>cold</a:t>
            </a:r>
            <a:r>
              <a:rPr lang="es-ES" sz="1600" spc="300" dirty="0"/>
              <a:t> spots.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Isolations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 err="1"/>
              <a:t>Interferences</a:t>
            </a:r>
            <a:r>
              <a:rPr lang="es-ES" sz="1600" spc="300" dirty="0"/>
              <a:t>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s-ES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22958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CONTENT</a:t>
            </a:r>
            <a:endParaRPr lang="da-DK" dirty="0"/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>
          <a:xfrm>
            <a:off x="814647" y="1629295"/>
            <a:ext cx="4227254" cy="50042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CONVERTER DESIGN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MPPT ALGORITHM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TESTS RESULTS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DISCUSSION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CONCLUSION</a:t>
            </a:r>
          </a:p>
        </p:txBody>
      </p:sp>
      <p:pic>
        <p:nvPicPr>
          <p:cNvPr id="8" name="Pladsholder til billede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r="3919"/>
          <a:stretch/>
        </p:blipFill>
        <p:spPr/>
      </p:pic>
    </p:spTree>
    <p:extLst>
      <p:ext uri="{BB962C8B-B14F-4D97-AF65-F5344CB8AC3E}">
        <p14:creationId xmlns:p14="http://schemas.microsoft.com/office/powerpoint/2010/main" val="25796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and cold sides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64E01CC-BFB6-406B-A977-CE04C5A56960}"/>
              </a:ext>
            </a:extLst>
          </p:cNvPr>
          <p:cNvSpPr txBox="1"/>
          <p:nvPr/>
        </p:nvSpPr>
        <p:spPr>
          <a:xfrm>
            <a:off x="587374" y="1844674"/>
            <a:ext cx="314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s-ES" sz="1600" spc="300" dirty="0"/>
              <a:t>Clear </a:t>
            </a:r>
            <a:r>
              <a:rPr lang="es-ES" sz="1600" spc="300" dirty="0" err="1"/>
              <a:t>separation</a:t>
            </a:r>
            <a:r>
              <a:rPr lang="es-ES" sz="1600" spc="300" dirty="0"/>
              <a:t> </a:t>
            </a:r>
            <a:r>
              <a:rPr lang="es-ES" sz="1600" spc="300" dirty="0" err="1"/>
              <a:t>of</a:t>
            </a:r>
            <a:r>
              <a:rPr lang="es-ES" sz="1600" spc="300" dirty="0"/>
              <a:t> </a:t>
            </a:r>
            <a:r>
              <a:rPr lang="es-ES" sz="1600" spc="300" dirty="0" err="1"/>
              <a:t>hot</a:t>
            </a:r>
            <a:r>
              <a:rPr lang="es-ES" sz="1600" spc="300" dirty="0"/>
              <a:t> and </a:t>
            </a:r>
            <a:r>
              <a:rPr lang="es-ES" sz="1600" spc="300" dirty="0" err="1"/>
              <a:t>cold</a:t>
            </a:r>
            <a:r>
              <a:rPr lang="es-ES" sz="1600" spc="300" dirty="0"/>
              <a:t> </a:t>
            </a:r>
            <a:r>
              <a:rPr lang="es-ES" sz="1600" spc="300" dirty="0" err="1"/>
              <a:t>sides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C2FDC68-227E-45D3-AA71-B08A5FF5B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52973187-1156-4A5F-87B5-07FDC16D0917}"/>
              </a:ext>
            </a:extLst>
          </p:cNvPr>
          <p:cNvSpPr/>
          <p:nvPr/>
        </p:nvSpPr>
        <p:spPr>
          <a:xfrm>
            <a:off x="3883656" y="1298999"/>
            <a:ext cx="5617640" cy="5559237"/>
          </a:xfrm>
          <a:custGeom>
            <a:avLst/>
            <a:gdLst>
              <a:gd name="connsiteX0" fmla="*/ 82863 w 5617640"/>
              <a:gd name="connsiteY0" fmla="*/ 2556309 h 5559237"/>
              <a:gd name="connsiteX1" fmla="*/ 95220 w 5617640"/>
              <a:gd name="connsiteY1" fmla="*/ 838720 h 5559237"/>
              <a:gd name="connsiteX2" fmla="*/ 1059047 w 5617640"/>
              <a:gd name="connsiteY2" fmla="*/ 84958 h 5559237"/>
              <a:gd name="connsiteX3" fmla="*/ 3641609 w 5617640"/>
              <a:gd name="connsiteY3" fmla="*/ 159098 h 5559237"/>
              <a:gd name="connsiteX4" fmla="*/ 4642506 w 5617640"/>
              <a:gd name="connsiteY4" fmla="*/ 1345347 h 5559237"/>
              <a:gd name="connsiteX5" fmla="*/ 5544549 w 5617640"/>
              <a:gd name="connsiteY5" fmla="*/ 1913758 h 5559237"/>
              <a:gd name="connsiteX6" fmla="*/ 5458052 w 5617640"/>
              <a:gd name="connsiteY6" fmla="*/ 3013509 h 5559237"/>
              <a:gd name="connsiteX7" fmla="*/ 4617793 w 5617640"/>
              <a:gd name="connsiteY7" fmla="*/ 3804342 h 5559237"/>
              <a:gd name="connsiteX8" fmla="*/ 2739566 w 5617640"/>
              <a:gd name="connsiteY8" fmla="*/ 5237725 h 5559237"/>
              <a:gd name="connsiteX9" fmla="*/ 515349 w 5617640"/>
              <a:gd name="connsiteY9" fmla="*/ 5324223 h 5559237"/>
              <a:gd name="connsiteX10" fmla="*/ 82863 w 5617640"/>
              <a:gd name="connsiteY10" fmla="*/ 2556309 h 555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7640" h="5559237">
                <a:moveTo>
                  <a:pt x="82863" y="2556309"/>
                </a:moveTo>
                <a:cubicBezTo>
                  <a:pt x="12842" y="1808725"/>
                  <a:pt x="-67477" y="1250612"/>
                  <a:pt x="95220" y="838720"/>
                </a:cubicBezTo>
                <a:cubicBezTo>
                  <a:pt x="257917" y="426828"/>
                  <a:pt x="467982" y="198228"/>
                  <a:pt x="1059047" y="84958"/>
                </a:cubicBezTo>
                <a:cubicBezTo>
                  <a:pt x="1650112" y="-28312"/>
                  <a:pt x="3044366" y="-50967"/>
                  <a:pt x="3641609" y="159098"/>
                </a:cubicBezTo>
                <a:cubicBezTo>
                  <a:pt x="4238852" y="369163"/>
                  <a:pt x="4325350" y="1052904"/>
                  <a:pt x="4642506" y="1345347"/>
                </a:cubicBezTo>
                <a:cubicBezTo>
                  <a:pt x="4959662" y="1637790"/>
                  <a:pt x="5408625" y="1635731"/>
                  <a:pt x="5544549" y="1913758"/>
                </a:cubicBezTo>
                <a:cubicBezTo>
                  <a:pt x="5680473" y="2191785"/>
                  <a:pt x="5612511" y="2698412"/>
                  <a:pt x="5458052" y="3013509"/>
                </a:cubicBezTo>
                <a:cubicBezTo>
                  <a:pt x="5303593" y="3328606"/>
                  <a:pt x="5070874" y="3433639"/>
                  <a:pt x="4617793" y="3804342"/>
                </a:cubicBezTo>
                <a:cubicBezTo>
                  <a:pt x="4164712" y="4175045"/>
                  <a:pt x="3423307" y="4984412"/>
                  <a:pt x="2739566" y="5237725"/>
                </a:cubicBezTo>
                <a:cubicBezTo>
                  <a:pt x="2055825" y="5491038"/>
                  <a:pt x="954014" y="5769066"/>
                  <a:pt x="515349" y="5324223"/>
                </a:cubicBezTo>
                <a:cubicBezTo>
                  <a:pt x="76684" y="4879380"/>
                  <a:pt x="152884" y="3303893"/>
                  <a:pt x="82863" y="2556309"/>
                </a:cubicBezTo>
                <a:close/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07C2F744-2586-4997-BBBF-8D00667DB9B5}"/>
              </a:ext>
            </a:extLst>
          </p:cNvPr>
          <p:cNvSpPr/>
          <p:nvPr/>
        </p:nvSpPr>
        <p:spPr>
          <a:xfrm>
            <a:off x="8321169" y="1417138"/>
            <a:ext cx="2094634" cy="4604574"/>
          </a:xfrm>
          <a:custGeom>
            <a:avLst/>
            <a:gdLst>
              <a:gd name="connsiteX0" fmla="*/ 1131750 w 2094634"/>
              <a:gd name="connsiteY0" fmla="*/ 3889 h 4604574"/>
              <a:gd name="connsiteX1" fmla="*/ 1873155 w 2094634"/>
              <a:gd name="connsiteY1" fmla="*/ 745294 h 4604574"/>
              <a:gd name="connsiteX2" fmla="*/ 2021436 w 2094634"/>
              <a:gd name="connsiteY2" fmla="*/ 4304040 h 4604574"/>
              <a:gd name="connsiteX3" fmla="*/ 822831 w 2094634"/>
              <a:gd name="connsiteY3" fmla="*/ 4266970 h 4604574"/>
              <a:gd name="connsiteX4" fmla="*/ 1168820 w 2094634"/>
              <a:gd name="connsiteY4" fmla="*/ 3068365 h 4604574"/>
              <a:gd name="connsiteX5" fmla="*/ 1255317 w 2094634"/>
              <a:gd name="connsiteY5" fmla="*/ 1672051 h 4604574"/>
              <a:gd name="connsiteX6" fmla="*/ 390345 w 2094634"/>
              <a:gd name="connsiteY6" fmla="*/ 1202494 h 4604574"/>
              <a:gd name="connsiteX7" fmla="*/ 31999 w 2094634"/>
              <a:gd name="connsiteY7" fmla="*/ 485803 h 4604574"/>
              <a:gd name="connsiteX8" fmla="*/ 1131750 w 2094634"/>
              <a:gd name="connsiteY8" fmla="*/ 3889 h 460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634" h="4604574">
                <a:moveTo>
                  <a:pt x="1131750" y="3889"/>
                </a:moveTo>
                <a:cubicBezTo>
                  <a:pt x="1438609" y="47137"/>
                  <a:pt x="1724874" y="28602"/>
                  <a:pt x="1873155" y="745294"/>
                </a:cubicBezTo>
                <a:cubicBezTo>
                  <a:pt x="2021436" y="1461986"/>
                  <a:pt x="2196490" y="3717094"/>
                  <a:pt x="2021436" y="4304040"/>
                </a:cubicBezTo>
                <a:cubicBezTo>
                  <a:pt x="1846382" y="4890986"/>
                  <a:pt x="964934" y="4472916"/>
                  <a:pt x="822831" y="4266970"/>
                </a:cubicBezTo>
                <a:cubicBezTo>
                  <a:pt x="680728" y="4061024"/>
                  <a:pt x="1096739" y="3500852"/>
                  <a:pt x="1168820" y="3068365"/>
                </a:cubicBezTo>
                <a:cubicBezTo>
                  <a:pt x="1240901" y="2635878"/>
                  <a:pt x="1385063" y="1983029"/>
                  <a:pt x="1255317" y="1672051"/>
                </a:cubicBezTo>
                <a:cubicBezTo>
                  <a:pt x="1125571" y="1361073"/>
                  <a:pt x="594231" y="1400202"/>
                  <a:pt x="390345" y="1202494"/>
                </a:cubicBezTo>
                <a:cubicBezTo>
                  <a:pt x="186459" y="1004786"/>
                  <a:pt x="-95687" y="683511"/>
                  <a:pt x="31999" y="485803"/>
                </a:cubicBezTo>
                <a:cubicBezTo>
                  <a:pt x="159685" y="288095"/>
                  <a:pt x="824891" y="-39359"/>
                  <a:pt x="1131750" y="3889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A9116FD4-0293-4C42-B1EB-4FE78C0EC188}"/>
              </a:ext>
            </a:extLst>
          </p:cNvPr>
          <p:cNvSpPr/>
          <p:nvPr/>
        </p:nvSpPr>
        <p:spPr>
          <a:xfrm>
            <a:off x="10420607" y="1670676"/>
            <a:ext cx="1550025" cy="4281216"/>
          </a:xfrm>
          <a:custGeom>
            <a:avLst/>
            <a:gdLst>
              <a:gd name="connsiteX0" fmla="*/ 725188 w 1550025"/>
              <a:gd name="connsiteY0" fmla="*/ 161437 h 4000323"/>
              <a:gd name="connsiteX1" fmla="*/ 82636 w 1550025"/>
              <a:gd name="connsiteY1" fmla="*/ 371502 h 4000323"/>
              <a:gd name="connsiteX2" fmla="*/ 107350 w 1550025"/>
              <a:gd name="connsiteY2" fmla="*/ 3596616 h 4000323"/>
              <a:gd name="connsiteX3" fmla="*/ 984679 w 1550025"/>
              <a:gd name="connsiteY3" fmla="*/ 3893178 h 4000323"/>
              <a:gd name="connsiteX4" fmla="*/ 1528377 w 1550025"/>
              <a:gd name="connsiteY4" fmla="*/ 3052918 h 4000323"/>
              <a:gd name="connsiteX5" fmla="*/ 1367739 w 1550025"/>
              <a:gd name="connsiteY5" fmla="*/ 1199405 h 4000323"/>
              <a:gd name="connsiteX6" fmla="*/ 725188 w 1550025"/>
              <a:gd name="connsiteY6" fmla="*/ 161437 h 40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25" h="4000323">
                <a:moveTo>
                  <a:pt x="725188" y="161437"/>
                </a:moveTo>
                <a:cubicBezTo>
                  <a:pt x="511004" y="23453"/>
                  <a:pt x="185609" y="-201028"/>
                  <a:pt x="82636" y="371502"/>
                </a:cubicBezTo>
                <a:cubicBezTo>
                  <a:pt x="-20337" y="944032"/>
                  <a:pt x="-42990" y="3009670"/>
                  <a:pt x="107350" y="3596616"/>
                </a:cubicBezTo>
                <a:cubicBezTo>
                  <a:pt x="257690" y="4183562"/>
                  <a:pt x="747841" y="3983794"/>
                  <a:pt x="984679" y="3893178"/>
                </a:cubicBezTo>
                <a:cubicBezTo>
                  <a:pt x="1221517" y="3802562"/>
                  <a:pt x="1464534" y="3501880"/>
                  <a:pt x="1528377" y="3052918"/>
                </a:cubicBezTo>
                <a:cubicBezTo>
                  <a:pt x="1592220" y="2603956"/>
                  <a:pt x="1507782" y="1683378"/>
                  <a:pt x="1367739" y="1199405"/>
                </a:cubicBezTo>
                <a:cubicBezTo>
                  <a:pt x="1227696" y="715432"/>
                  <a:pt x="939372" y="299421"/>
                  <a:pt x="725188" y="161437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1517647-5C2C-4FCE-B3FC-3CE1B86DE379}"/>
              </a:ext>
            </a:extLst>
          </p:cNvPr>
          <p:cNvCxnSpPr>
            <a:cxnSpLocks/>
          </p:cNvCxnSpPr>
          <p:nvPr/>
        </p:nvCxnSpPr>
        <p:spPr>
          <a:xfrm flipH="1">
            <a:off x="2759998" y="3531153"/>
            <a:ext cx="118023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013A3F-88C3-4753-9CE1-8B5298677DD6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2759998" y="4485503"/>
            <a:ext cx="67299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C33A79C-05D3-4105-A882-925C8E1705D4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2759998" y="5449331"/>
            <a:ext cx="7767959" cy="705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felt 3">
            <a:extLst>
              <a:ext uri="{FF2B5EF4-FFF2-40B4-BE49-F238E27FC236}">
                <a16:creationId xmlns:a16="http://schemas.microsoft.com/office/drawing/2014/main" id="{6C2E7CEA-B3A0-4115-9B59-73631BF4D321}"/>
              </a:ext>
            </a:extLst>
          </p:cNvPr>
          <p:cNvSpPr txBox="1"/>
          <p:nvPr/>
        </p:nvSpPr>
        <p:spPr>
          <a:xfrm>
            <a:off x="966448" y="3361876"/>
            <a:ext cx="19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Power</a:t>
            </a:r>
            <a:r>
              <a:rPr lang="es-ES" sz="1600" spc="300" dirty="0"/>
              <a:t> </a:t>
            </a:r>
            <a:r>
              <a:rPr lang="es-ES" sz="1600" spc="300" dirty="0" err="1"/>
              <a:t>side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5" name="Tekstfelt 3">
            <a:extLst>
              <a:ext uri="{FF2B5EF4-FFF2-40B4-BE49-F238E27FC236}">
                <a16:creationId xmlns:a16="http://schemas.microsoft.com/office/drawing/2014/main" id="{BD999637-B0DF-411B-A35D-3A207879CE0A}"/>
              </a:ext>
            </a:extLst>
          </p:cNvPr>
          <p:cNvSpPr txBox="1"/>
          <p:nvPr/>
        </p:nvSpPr>
        <p:spPr>
          <a:xfrm>
            <a:off x="966447" y="5156943"/>
            <a:ext cx="183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6" name="Tekstfelt 3">
            <a:extLst>
              <a:ext uri="{FF2B5EF4-FFF2-40B4-BE49-F238E27FC236}">
                <a16:creationId xmlns:a16="http://schemas.microsoft.com/office/drawing/2014/main" id="{C24A3B74-74BC-4890-8F63-E620E7D99148}"/>
              </a:ext>
            </a:extLst>
          </p:cNvPr>
          <p:cNvSpPr txBox="1"/>
          <p:nvPr/>
        </p:nvSpPr>
        <p:spPr>
          <a:xfrm>
            <a:off x="966448" y="4193115"/>
            <a:ext cx="22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/>
              <a:t>Control </a:t>
            </a:r>
            <a:r>
              <a:rPr lang="es-ES" sz="1600" spc="300" dirty="0" err="1"/>
              <a:t>side</a:t>
            </a:r>
            <a:r>
              <a:rPr lang="es-ES" sz="1600" spc="300" dirty="0"/>
              <a:t>, non-</a:t>
            </a:r>
            <a:r>
              <a:rPr lang="es-ES" sz="1600" spc="300" dirty="0" err="1"/>
              <a:t>isolated</a:t>
            </a:r>
            <a:r>
              <a:rPr lang="es-ES" sz="1600" spc="300" dirty="0"/>
              <a:t>.</a:t>
            </a:r>
            <a:endParaRPr lang="en-GB" sz="1600" spc="300" dirty="0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5018961-B5F3-442F-8E04-E294D083A3B8}"/>
              </a:ext>
            </a:extLst>
          </p:cNvPr>
          <p:cNvSpPr/>
          <p:nvPr/>
        </p:nvSpPr>
        <p:spPr>
          <a:xfrm>
            <a:off x="922985" y="3220208"/>
            <a:ext cx="1832209" cy="62189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23940AA4-B9ED-443F-B1F7-72403F474F90}"/>
              </a:ext>
            </a:extLst>
          </p:cNvPr>
          <p:cNvSpPr/>
          <p:nvPr/>
        </p:nvSpPr>
        <p:spPr>
          <a:xfrm>
            <a:off x="912723" y="4178339"/>
            <a:ext cx="1832209" cy="62189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9C61F60-A48D-40DD-A78F-0E2F8170075B}"/>
              </a:ext>
            </a:extLst>
          </p:cNvPr>
          <p:cNvSpPr/>
          <p:nvPr/>
        </p:nvSpPr>
        <p:spPr>
          <a:xfrm>
            <a:off x="912723" y="5156943"/>
            <a:ext cx="1832209" cy="62189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 - EMC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FDBF8177-EEC3-4142-B8E7-573E102EE643}"/>
              </a:ext>
            </a:extLst>
          </p:cNvPr>
          <p:cNvSpPr txBox="1"/>
          <p:nvPr/>
        </p:nvSpPr>
        <p:spPr>
          <a:xfrm>
            <a:off x="587374" y="2471390"/>
            <a:ext cx="26188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/>
              <a:t>Reduced current loops.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Hall sensor location.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Ground planes.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FBF8F0A-3D5E-4184-9303-321CD019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5ED3264-0816-44BC-95F9-595B6E3E38D2}"/>
              </a:ext>
            </a:extLst>
          </p:cNvPr>
          <p:cNvSpPr/>
          <p:nvPr/>
        </p:nvSpPr>
        <p:spPr>
          <a:xfrm>
            <a:off x="7870785" y="2882096"/>
            <a:ext cx="1203767" cy="233808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963FC40-C19E-4061-9133-E18839105188}"/>
              </a:ext>
            </a:extLst>
          </p:cNvPr>
          <p:cNvSpPr/>
          <p:nvPr/>
        </p:nvSpPr>
        <p:spPr>
          <a:xfrm>
            <a:off x="587374" y="2374493"/>
            <a:ext cx="2618813" cy="7755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6BBCF51-008F-4432-8038-0312BCFD3993}"/>
              </a:ext>
            </a:extLst>
          </p:cNvPr>
          <p:cNvSpPr/>
          <p:nvPr/>
        </p:nvSpPr>
        <p:spPr>
          <a:xfrm>
            <a:off x="587374" y="3576456"/>
            <a:ext cx="2618813" cy="77550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7CA6948-BF0E-43DD-A25C-D43E7BF24573}"/>
              </a:ext>
            </a:extLst>
          </p:cNvPr>
          <p:cNvSpPr/>
          <p:nvPr/>
        </p:nvSpPr>
        <p:spPr>
          <a:xfrm>
            <a:off x="7870785" y="5143290"/>
            <a:ext cx="682907" cy="556011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3B6FE7A-E898-4440-9107-452BD8AA9928}"/>
              </a:ext>
            </a:extLst>
          </p:cNvPr>
          <p:cNvSpPr/>
          <p:nvPr/>
        </p:nvSpPr>
        <p:spPr>
          <a:xfrm>
            <a:off x="587374" y="4677978"/>
            <a:ext cx="2618813" cy="77550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465DC7-A3F6-4CDF-8D3C-7DF0F61A2F51}"/>
              </a:ext>
            </a:extLst>
          </p:cNvPr>
          <p:cNvSpPr/>
          <p:nvPr/>
        </p:nvSpPr>
        <p:spPr>
          <a:xfrm>
            <a:off x="3940233" y="2118360"/>
            <a:ext cx="1964208" cy="131064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E028F795-0B51-441A-AB7D-244E34B1CB1D}"/>
              </a:ext>
            </a:extLst>
          </p:cNvPr>
          <p:cNvSpPr txBox="1"/>
          <p:nvPr/>
        </p:nvSpPr>
        <p:spPr>
          <a:xfrm>
            <a:off x="587374" y="2752615"/>
            <a:ext cx="2870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Isolation bridge.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23A0E08-58D5-4A2D-A755-A7F5784F9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51DFC5F-46D6-47CE-9296-89D58B140901}"/>
              </a:ext>
            </a:extLst>
          </p:cNvPr>
          <p:cNvSpPr/>
          <p:nvPr/>
        </p:nvSpPr>
        <p:spPr>
          <a:xfrm>
            <a:off x="10086979" y="2114510"/>
            <a:ext cx="688114" cy="376730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BB31999-E2EA-4716-A95F-0947DEDBE22E}"/>
              </a:ext>
            </a:extLst>
          </p:cNvPr>
          <p:cNvSpPr/>
          <p:nvPr/>
        </p:nvSpPr>
        <p:spPr>
          <a:xfrm>
            <a:off x="522801" y="2684844"/>
            <a:ext cx="2791899" cy="477456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4AF96509-3E14-4FB6-9922-D31316006370}"/>
              </a:ext>
            </a:extLst>
          </p:cNvPr>
          <p:cNvSpPr txBox="1"/>
          <p:nvPr/>
        </p:nvSpPr>
        <p:spPr>
          <a:xfrm>
            <a:off x="587374" y="2264992"/>
            <a:ext cx="3144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Test points.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Other measuring points and user communication.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rtl="0"/>
            <a:r>
              <a:rPr lang="en-GB" sz="1600" spc="300" dirty="0"/>
              <a:t> </a:t>
            </a:r>
            <a:endParaRPr lang="da-DK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Heat sink location.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10mm power traces.</a:t>
            </a:r>
          </a:p>
        </p:txBody>
      </p:sp>
      <p:pic>
        <p:nvPicPr>
          <p:cNvPr id="12" name="Imagen 11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0195217-283B-452F-B599-86BC159E6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32" y="1220578"/>
            <a:ext cx="8251767" cy="5513854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952AB26-7BC1-4955-B1F6-0EDC203A5358}"/>
              </a:ext>
            </a:extLst>
          </p:cNvPr>
          <p:cNvSpPr/>
          <p:nvPr/>
        </p:nvSpPr>
        <p:spPr>
          <a:xfrm>
            <a:off x="587374" y="2093772"/>
            <a:ext cx="2118756" cy="683289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5D7133-011E-4460-8219-83456F45F208}"/>
              </a:ext>
            </a:extLst>
          </p:cNvPr>
          <p:cNvSpPr/>
          <p:nvPr/>
        </p:nvSpPr>
        <p:spPr>
          <a:xfrm>
            <a:off x="6226173" y="5795770"/>
            <a:ext cx="5574529" cy="93866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05C166E-9742-4973-9C61-F4AF6B388B61}"/>
              </a:ext>
            </a:extLst>
          </p:cNvPr>
          <p:cNvSpPr/>
          <p:nvPr/>
        </p:nvSpPr>
        <p:spPr>
          <a:xfrm>
            <a:off x="11008238" y="2011679"/>
            <a:ext cx="1072002" cy="1176363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D318AC8-38AA-48ED-80E4-1C28B844C5CB}"/>
              </a:ext>
            </a:extLst>
          </p:cNvPr>
          <p:cNvSpPr/>
          <p:nvPr/>
        </p:nvSpPr>
        <p:spPr>
          <a:xfrm>
            <a:off x="587374" y="3096277"/>
            <a:ext cx="2736594" cy="110572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D6F9C23-2B68-4A9B-BF50-1470377535FF}"/>
              </a:ext>
            </a:extLst>
          </p:cNvPr>
          <p:cNvSpPr/>
          <p:nvPr/>
        </p:nvSpPr>
        <p:spPr>
          <a:xfrm>
            <a:off x="4028441" y="1844675"/>
            <a:ext cx="1435100" cy="375285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5E291A8-5FD2-4916-8DA2-0AE093D500F7}"/>
              </a:ext>
            </a:extLst>
          </p:cNvPr>
          <p:cNvSpPr/>
          <p:nvPr/>
        </p:nvSpPr>
        <p:spPr>
          <a:xfrm>
            <a:off x="10093960" y="1300470"/>
            <a:ext cx="1510665" cy="6197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F5E0B94-794F-4FF3-9841-0EE93CC8C463}"/>
              </a:ext>
            </a:extLst>
          </p:cNvPr>
          <p:cNvSpPr/>
          <p:nvPr/>
        </p:nvSpPr>
        <p:spPr>
          <a:xfrm>
            <a:off x="587371" y="4521215"/>
            <a:ext cx="2919755" cy="683289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3BD2D95-89D9-4CA4-9A2E-3D8A197C4245}"/>
              </a:ext>
            </a:extLst>
          </p:cNvPr>
          <p:cNvSpPr/>
          <p:nvPr/>
        </p:nvSpPr>
        <p:spPr>
          <a:xfrm>
            <a:off x="6058988" y="2565658"/>
            <a:ext cx="3239952" cy="337032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AF941C3-E4FF-4804-8867-45953DB0A84E}"/>
              </a:ext>
            </a:extLst>
          </p:cNvPr>
          <p:cNvSpPr/>
          <p:nvPr/>
        </p:nvSpPr>
        <p:spPr>
          <a:xfrm>
            <a:off x="587370" y="5523720"/>
            <a:ext cx="2919755" cy="6832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CE7A0D1-C1A9-4FA8-A46A-F99C87C5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MPPT Algorithm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0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Perturb &amp; Observe technique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1219179" y="5440465"/>
            <a:ext cx="403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P-V curve from a PV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/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spc="300" dirty="0"/>
                  <a:t>1. Power </a:t>
                </a:r>
                <a:r>
                  <a:rPr lang="de-DE" sz="2000" b="1" spc="300" dirty="0" err="1"/>
                  <a:t>evalution</a:t>
                </a:r>
                <a:endParaRPr lang="de-DE" sz="2000" spc="300" dirty="0"/>
              </a:p>
              <a:p>
                <a:endParaRPr lang="de-DE" sz="2000" spc="300" dirty="0"/>
              </a:p>
              <a:p>
                <a:r>
                  <a:rPr lang="de-DE" sz="2000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&gt;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to</a:t>
                </a:r>
                <a:r>
                  <a:rPr lang="de-DE" sz="2000" spc="300" dirty="0"/>
                  <a:t> MPP</a:t>
                </a:r>
              </a:p>
              <a:p>
                <a:endParaRPr lang="de-DE" sz="2000" b="1" spc="300" dirty="0"/>
              </a:p>
              <a:p>
                <a:r>
                  <a:rPr lang="de-DE" sz="2000" b="1" spc="3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2000" b="1" spc="300" dirty="0"/>
                  <a:t> </a:t>
                </a:r>
                <a:r>
                  <a:rPr lang="de-DE" sz="2000" spc="300" dirty="0"/>
                  <a:t>&lt;</a:t>
                </a:r>
                <a:r>
                  <a:rPr lang="de-DE" sz="2000" b="1" spc="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pc="3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1" spc="3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2000" b="0" i="0" spc="3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300" dirty="0"/>
                  <a:t>     moving </a:t>
                </a:r>
                <a:r>
                  <a:rPr lang="de-DE" sz="2000" spc="300" dirty="0" err="1"/>
                  <a:t>away</a:t>
                </a:r>
                <a:r>
                  <a:rPr lang="de-DE" sz="2000" spc="300" dirty="0"/>
                  <a:t> </a:t>
                </a:r>
                <a:r>
                  <a:rPr lang="de-DE" sz="2000" spc="300" dirty="0" err="1"/>
                  <a:t>from</a:t>
                </a:r>
                <a:r>
                  <a:rPr lang="de-DE" sz="2000" spc="300" dirty="0"/>
                  <a:t> MPP</a:t>
                </a:r>
              </a:p>
              <a:p>
                <a:endParaRPr lang="de-DE" sz="2000" spc="300" dirty="0"/>
              </a:p>
              <a:p>
                <a:r>
                  <a:rPr lang="de-DE" sz="2000" b="1" spc="300" dirty="0"/>
                  <a:t>2. </a:t>
                </a:r>
                <a:r>
                  <a:rPr lang="de-DE" sz="2000" b="1" spc="300" dirty="0" err="1"/>
                  <a:t>Voltage</a:t>
                </a:r>
                <a:r>
                  <a:rPr lang="de-DE" sz="2000" b="1" spc="300" dirty="0"/>
                  <a:t> </a:t>
                </a:r>
                <a:r>
                  <a:rPr lang="de-DE" sz="2000" b="1" spc="300" dirty="0" err="1"/>
                  <a:t>evalution</a:t>
                </a:r>
                <a:endParaRPr lang="de-DE" spc="300" dirty="0"/>
              </a:p>
              <a:p>
                <a:r>
                  <a:rPr lang="de-DE" spc="300" dirty="0"/>
                  <a:t>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4B0EBCF-33A8-460F-8091-21A15438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9189" y="1472166"/>
                <a:ext cx="6108555" cy="2523768"/>
              </a:xfrm>
              <a:prstGeom prst="rect">
                <a:avLst/>
              </a:prstGeom>
              <a:blipFill>
                <a:blip r:embed="rId4"/>
                <a:stretch>
                  <a:fillRect l="-1098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1981EC-A827-408F-A14E-6271795AEEC2}"/>
              </a:ext>
            </a:extLst>
          </p:cNvPr>
          <p:cNvGrpSpPr/>
          <p:nvPr/>
        </p:nvGrpSpPr>
        <p:grpSpPr>
          <a:xfrm>
            <a:off x="548746" y="1318437"/>
            <a:ext cx="5371816" cy="4132635"/>
            <a:chOff x="548746" y="1318437"/>
            <a:chExt cx="5371816" cy="4132635"/>
          </a:xfrm>
        </p:grpSpPr>
        <p:pic>
          <p:nvPicPr>
            <p:cNvPr id="13" name="Grafik 12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2A246994-E9AE-409E-8199-EFA19A1F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4" name="Multiplikationszeichen 13">
              <a:extLst>
                <a:ext uri="{FF2B5EF4-FFF2-40B4-BE49-F238E27FC236}">
                  <a16:creationId xmlns:a16="http://schemas.microsoft.com/office/drawing/2014/main" id="{0D0F4732-D839-4786-AC4A-FAA937AA32A4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</a:t>
                          </a:r>
                          <a:r>
                            <a:rPr lang="de-DE" sz="2000" spc="300" dirty="0"/>
                            <a:t>&gt;</a:t>
                          </a:r>
                          <a:r>
                            <a:rPr lang="de-DE" sz="2000" b="1" spc="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&gt;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53449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b="1" spc="300" dirty="0"/>
                            <a:t> &lt;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1" i="1" spc="3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 spc="300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000" b="1" spc="3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endParaRPr lang="da-DK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 3">
                <a:extLst>
                  <a:ext uri="{FF2B5EF4-FFF2-40B4-BE49-F238E27FC236}">
                    <a16:creationId xmlns:a16="http://schemas.microsoft.com/office/drawing/2014/main" id="{C84C182C-E126-4220-9BBD-94CDE0758B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948885"/>
                  </p:ext>
                </p:extLst>
              </p:nvPr>
            </p:nvGraphicFramePr>
            <p:xfrm>
              <a:off x="5892208" y="3744338"/>
              <a:ext cx="6147183" cy="19365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9061">
                      <a:extLst>
                        <a:ext uri="{9D8B030D-6E8A-4147-A177-3AD203B41FA5}">
                          <a16:colId xmlns:a16="http://schemas.microsoft.com/office/drawing/2014/main" val="4134023861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693208999"/>
                        </a:ext>
                      </a:extLst>
                    </a:gridCol>
                    <a:gridCol w="2049061">
                      <a:extLst>
                        <a:ext uri="{9D8B030D-6E8A-4147-A177-3AD203B41FA5}">
                          <a16:colId xmlns:a16="http://schemas.microsoft.com/office/drawing/2014/main" val="1336600306"/>
                        </a:ext>
                      </a:extLst>
                    </a:gridCol>
                  </a:tblGrid>
                  <a:tr h="534498">
                    <a:tc>
                      <a:txBody>
                        <a:bodyPr/>
                        <a:lstStyle/>
                        <a:p>
                          <a:endParaRPr lang="da-DK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4545" r="-101187" b="-28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595" t="-4545" r="-1488" b="-282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97988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80000" r="-201786" b="-1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695978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8" t="-180000" r="-201786" b="-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330" rtl="0" eaLnBrk="1" latinLnBrk="0" hangingPunct="1"/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Voltage</a:t>
                          </a:r>
                          <a:r>
                            <a:rPr lang="de-DE" sz="2000" b="0" kern="1200" spc="3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de-DE" sz="2000" b="0" kern="1200" spc="3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increase</a:t>
                          </a:r>
                          <a:endParaRPr lang="en-US" sz="2000" b="0" kern="1200" spc="3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303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E0090DC6-A346-4F74-9EBF-A4947A66A3BA}"/>
              </a:ext>
            </a:extLst>
          </p:cNvPr>
          <p:cNvSpPr/>
          <p:nvPr/>
        </p:nvSpPr>
        <p:spPr>
          <a:xfrm>
            <a:off x="7774482" y="2138250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BBE4234-1462-499E-AB57-CA0B71F9B00F}"/>
              </a:ext>
            </a:extLst>
          </p:cNvPr>
          <p:cNvSpPr/>
          <p:nvPr/>
        </p:nvSpPr>
        <p:spPr>
          <a:xfrm>
            <a:off x="7774482" y="2731085"/>
            <a:ext cx="527901" cy="3582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807765-B8CA-4F74-A6F8-DD5C854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7" y="1107482"/>
            <a:ext cx="10330646" cy="4266916"/>
          </a:xfrm>
          <a:prstGeom prst="rect">
            <a:avLst/>
          </a:prstGeom>
        </p:spPr>
      </p:pic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7535900" cy="1474385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0EBCF-33A8-460F-8091-21A15438BF1D}"/>
              </a:ext>
            </a:extLst>
          </p:cNvPr>
          <p:cNvSpPr txBox="1"/>
          <p:nvPr/>
        </p:nvSpPr>
        <p:spPr>
          <a:xfrm flipH="1">
            <a:off x="2527271" y="5394943"/>
            <a:ext cx="713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Block diagram of the system including the MPPT</a:t>
            </a:r>
          </a:p>
        </p:txBody>
      </p:sp>
    </p:spTree>
    <p:extLst>
      <p:ext uri="{BB962C8B-B14F-4D97-AF65-F5344CB8AC3E}">
        <p14:creationId xmlns:p14="http://schemas.microsoft.com/office/powerpoint/2010/main" val="231736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5964115" y="4855454"/>
            <a:ext cx="594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Top figure: </a:t>
            </a:r>
            <a:r>
              <a:rPr lang="en-US" sz="1600" dirty="0"/>
              <a:t>Conversion ratio for buck and boost modes.</a:t>
            </a:r>
          </a:p>
          <a:p>
            <a:r>
              <a:rPr lang="en-US" sz="1600" i="1" dirty="0"/>
              <a:t>Bottom figure: </a:t>
            </a:r>
            <a:r>
              <a:rPr lang="en-US" sz="1600" dirty="0"/>
              <a:t>Mapping of the </a:t>
            </a:r>
            <a:r>
              <a:rPr lang="es-ES" sz="1600" dirty="0"/>
              <a:t>control variable for mode decision.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/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𝑏𝑢𝑐𝑘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2E93A10-2ED0-43BD-B1B0-017E446C5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4" y="2145323"/>
                <a:ext cx="1503995" cy="565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/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1 − </m:t>
                        </m:r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𝑜𝑜𝑠𝑡</m:t>
                            </m:r>
                          </m:sub>
                        </m:sSub>
                      </m:den>
                    </m:f>
                  </m:oMath>
                </a14:m>
                <a:endParaRPr lang="es-E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EC896BE-5407-42CB-A4C0-CCBECF52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8" y="2189501"/>
                <a:ext cx="2015435" cy="477054"/>
              </a:xfrm>
              <a:prstGeom prst="rect">
                <a:avLst/>
              </a:prstGeom>
              <a:blipFill>
                <a:blip r:embed="rId4"/>
                <a:stretch>
                  <a:fillRect l="-3021" b="-12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/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s-ES" sz="1600" spc="300" dirty="0"/>
                  <a:t>Mapping </a:t>
                </a:r>
                <a:r>
                  <a:rPr lang="es-ES" sz="1600" spc="300" dirty="0" err="1"/>
                  <a:t>for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mode</a:t>
                </a:r>
                <a:r>
                  <a:rPr lang="es-ES" sz="1600" spc="300" dirty="0"/>
                  <a:t> </a:t>
                </a:r>
                <a:r>
                  <a:rPr lang="es-ES" sz="1600" spc="300" dirty="0" err="1"/>
                  <a:t>decision</a:t>
                </a:r>
                <a:r>
                  <a:rPr lang="es-ES" sz="1600" spc="300" dirty="0"/>
                  <a:t>:</a:t>
                </a:r>
                <a:endParaRPr lang="da-DK" sz="1600" b="1" spc="300" dirty="0"/>
              </a:p>
              <a:p>
                <a:pPr rtl="0"/>
                <a:endParaRPr lang="da-DK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:r>
                  <a:rPr lang="en-GB" sz="1600" spc="300" dirty="0"/>
                  <a:t>&lt; 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Buck mode</a:t>
                </a: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r>
                  <a:rPr lang="en-GB" sz="1600" spc="300" dirty="0"/>
                  <a:t>If </a:t>
                </a:r>
                <a:r>
                  <a:rPr lang="en-GB" sz="1600" i="1" spc="300" dirty="0"/>
                  <a:t>control variable </a:t>
                </a:r>
                <a14:m>
                  <m:oMath xmlns:m="http://schemas.openxmlformats.org/officeDocument/2006/math">
                    <m:r>
                      <a:rPr lang="en-GB" sz="160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pc="3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/>
                  <a:t>0.5 </a:t>
                </a:r>
                <a:r>
                  <a:rPr lang="en-GB" sz="1600" spc="300" dirty="0">
                    <a:sym typeface="Wingdings" panose="05000000000000000000" pitchFamily="2" charset="2"/>
                  </a:rPr>
                  <a:t> Boost mode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19" name="Tekstfelt 3">
                <a:extLst>
                  <a:ext uri="{FF2B5EF4-FFF2-40B4-BE49-F238E27FC236}">
                    <a16:creationId xmlns:a16="http://schemas.microsoft.com/office/drawing/2014/main" id="{B051B5F9-EED2-4D2D-A067-531070B5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3" y="3198765"/>
                <a:ext cx="5572063" cy="2062103"/>
              </a:xfrm>
              <a:prstGeom prst="rect">
                <a:avLst/>
              </a:prstGeom>
              <a:blipFill>
                <a:blip r:embed="rId5"/>
                <a:stretch>
                  <a:fillRect l="-547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D168E6B-0E53-42B2-8A2E-CBC3CD475CC9}"/>
              </a:ext>
            </a:extLst>
          </p:cNvPr>
          <p:cNvSpPr txBox="1"/>
          <p:nvPr/>
        </p:nvSpPr>
        <p:spPr>
          <a:xfrm>
            <a:off x="196913" y="5081548"/>
            <a:ext cx="506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300" dirty="0"/>
              <a:t>Incrementing </a:t>
            </a:r>
            <a:r>
              <a:rPr lang="es-ES" b="1" i="1" spc="300" dirty="0"/>
              <a:t>control variable</a:t>
            </a:r>
            <a:r>
              <a:rPr lang="es-ES" b="1" spc="300" dirty="0"/>
              <a:t> means decreasing PV voltage!</a:t>
            </a:r>
            <a:endParaRPr lang="da-DK" b="1" spc="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3E0F8-22AB-4579-837A-30C04A998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37" y="176393"/>
            <a:ext cx="5947241" cy="44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3" y="379787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Initial MPPT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8" name="Tekstfelt 12">
            <a:extLst>
              <a:ext uri="{FF2B5EF4-FFF2-40B4-BE49-F238E27FC236}">
                <a16:creationId xmlns:a16="http://schemas.microsoft.com/office/drawing/2014/main" id="{34A3FECA-4C64-46CB-9184-57E3524814E6}"/>
              </a:ext>
            </a:extLst>
          </p:cNvPr>
          <p:cNvSpPr txBox="1"/>
          <p:nvPr/>
        </p:nvSpPr>
        <p:spPr>
          <a:xfrm>
            <a:off x="7251676" y="5312301"/>
            <a:ext cx="452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Finite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 machine </a:t>
            </a:r>
            <a:r>
              <a:rPr lang="es-ES" sz="1600" dirty="0" err="1"/>
              <a:t>for</a:t>
            </a:r>
            <a:r>
              <a:rPr lang="es-ES" sz="1600" dirty="0"/>
              <a:t> P&amp;O </a:t>
            </a:r>
            <a:r>
              <a:rPr lang="es-ES" sz="1600" dirty="0" err="1"/>
              <a:t>algorithm</a:t>
            </a:r>
            <a:endParaRPr lang="en-US" sz="1600" dirty="0"/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3F490589-52DB-4CA8-9981-25171B93863D}"/>
              </a:ext>
            </a:extLst>
          </p:cNvPr>
          <p:cNvSpPr txBox="1"/>
          <p:nvPr/>
        </p:nvSpPr>
        <p:spPr>
          <a:xfrm>
            <a:off x="587373" y="4635476"/>
            <a:ext cx="6145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600" spc="300" dirty="0" err="1"/>
              <a:t>Problems</a:t>
            </a:r>
            <a:r>
              <a:rPr lang="es-ES" sz="1600" spc="300" dirty="0"/>
              <a:t>:</a:t>
            </a:r>
            <a:endParaRPr lang="da-DK" sz="1600" b="1" spc="300" dirty="0"/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“If/else” structure difficult to find errors</a:t>
            </a:r>
          </a:p>
          <a:p>
            <a:pPr rtl="0"/>
            <a:r>
              <a:rPr lang="en-GB" sz="1600" spc="300" dirty="0"/>
              <a:t> 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 Variable step required more complex code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98CDC0-2A80-41EE-94D4-0A3976E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59" y="1125415"/>
            <a:ext cx="5222105" cy="418688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AA2A31-1D2A-4A6E-AE1B-EF3B5B6619CD}"/>
              </a:ext>
            </a:extLst>
          </p:cNvPr>
          <p:cNvGrpSpPr/>
          <p:nvPr/>
        </p:nvGrpSpPr>
        <p:grpSpPr>
          <a:xfrm>
            <a:off x="744581" y="1614099"/>
            <a:ext cx="4287705" cy="2825438"/>
            <a:chOff x="548746" y="1318437"/>
            <a:chExt cx="5371816" cy="4132635"/>
          </a:xfrm>
        </p:grpSpPr>
        <p:pic>
          <p:nvPicPr>
            <p:cNvPr id="14" name="Grafik 13" descr="Ein Bild, das Text enthält.&#10;&#10;Mit hoher Zuverlässigkeit generierte Beschreibung">
              <a:extLst>
                <a:ext uri="{FF2B5EF4-FFF2-40B4-BE49-F238E27FC236}">
                  <a16:creationId xmlns:a16="http://schemas.microsoft.com/office/drawing/2014/main" id="{BA8FEAC6-C493-478D-8800-561E6B6D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46" y="1318437"/>
              <a:ext cx="5371816" cy="4132635"/>
            </a:xfrm>
            <a:prstGeom prst="rect">
              <a:avLst/>
            </a:prstGeom>
          </p:spPr>
        </p:pic>
        <p:sp>
          <p:nvSpPr>
            <p:cNvPr id="15" name="Multiplikationszeichen 14">
              <a:extLst>
                <a:ext uri="{FF2B5EF4-FFF2-40B4-BE49-F238E27FC236}">
                  <a16:creationId xmlns:a16="http://schemas.microsoft.com/office/drawing/2014/main" id="{A469DC95-9B35-4BF1-81FB-C11415F0E783}"/>
                </a:ext>
              </a:extLst>
            </p:cNvPr>
            <p:cNvSpPr/>
            <p:nvPr/>
          </p:nvSpPr>
          <p:spPr>
            <a:xfrm>
              <a:off x="4681869" y="1535899"/>
              <a:ext cx="350875" cy="369332"/>
            </a:xfrm>
            <a:prstGeom prst="mathMultipl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3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291121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Buck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579566" y="5383430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267767" y="5378510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79DFCB-EE96-4A41-9A1C-06B553051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286909"/>
            <a:ext cx="4050543" cy="40505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8830019-E78A-4292-AB44-BE098A70B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09"/>
            <a:ext cx="4050543" cy="4050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/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=99.38%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968E02-F677-49A4-A0D3-A6B9A7881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6075739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/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=99.96%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07AC7C4-C80E-426B-9F6A-05A5C13D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46" y="6077732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dsholder til billede 12">
            <a:extLst>
              <a:ext uri="{FF2B5EF4-FFF2-40B4-BE49-F238E27FC236}">
                <a16:creationId xmlns:a16="http://schemas.microsoft.com/office/drawing/2014/main" id="{74FE6D9D-83F1-4A05-9874-7A2B132E16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699"/>
            <a:ext cx="12192000" cy="730910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Introduction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A66DCF-F9E0-45C9-A9FC-47A7E7E4D7A5}"/>
              </a:ext>
            </a:extLst>
          </p:cNvPr>
          <p:cNvSpPr txBox="1"/>
          <p:nvPr/>
        </p:nvSpPr>
        <p:spPr>
          <a:xfrm>
            <a:off x="10894422" y="6413863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0119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1" y="294859"/>
            <a:ext cx="11360786" cy="1281648"/>
          </a:xfrm>
        </p:spPr>
        <p:txBody>
          <a:bodyPr/>
          <a:lstStyle/>
          <a:p>
            <a:r>
              <a:rPr lang="en-US" dirty="0"/>
              <a:t>Fixed vs variable perturb step – Boost Mode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09ED0E04-5F96-4036-B8AC-BFCC34957C9B}"/>
              </a:ext>
            </a:extLst>
          </p:cNvPr>
          <p:cNvSpPr txBox="1"/>
          <p:nvPr/>
        </p:nvSpPr>
        <p:spPr>
          <a:xfrm>
            <a:off x="442571" y="5178948"/>
            <a:ext cx="488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fixed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4F9F3E4-A637-415C-8EBA-7F3B9DD44C26}"/>
              </a:ext>
            </a:extLst>
          </p:cNvPr>
          <p:cNvSpPr txBox="1"/>
          <p:nvPr/>
        </p:nvSpPr>
        <p:spPr>
          <a:xfrm>
            <a:off x="6341643" y="512118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Oscillations</a:t>
            </a:r>
            <a:r>
              <a:rPr lang="es-ES" sz="1600" dirty="0"/>
              <a:t> </a:t>
            </a:r>
            <a:r>
              <a:rPr lang="en-US" sz="1600" dirty="0"/>
              <a:t>around the MPP with variable perturb step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EAA4C6-CEF0-4B8E-B630-ACF2BB5632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5" y="1255277"/>
            <a:ext cx="3923671" cy="3923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B1A49E-3D18-4417-BA03-EBF4C317E2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36" y="1255276"/>
            <a:ext cx="3923672" cy="3923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/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=96.40%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F8D7180-7A27-4697-A4ED-0EE0789AF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634" y="5873084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/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𝑀𝑃𝑃𝑇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=99.82%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288CAE-1BAA-4BF9-BD55-90225D76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55" y="5873083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14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59" y="927308"/>
            <a:ext cx="6236096" cy="504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212470" y="2099764"/>
            <a:ext cx="6627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spc="300" dirty="0"/>
              <a:t>Main issues</a:t>
            </a:r>
          </a:p>
          <a:p>
            <a:pPr rtl="0"/>
            <a:endParaRPr lang="da-DK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Measurements were read too fast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Perturb step decreased after false positive MPP detection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Environmental variables’ changes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652937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97" y="1472239"/>
            <a:ext cx="5345225" cy="432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Grafik 1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A246994-E9AE-409E-8199-EFA19A1F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t="1" b="-11415"/>
          <a:stretch/>
        </p:blipFill>
        <p:spPr>
          <a:xfrm>
            <a:off x="-76200" y="1161913"/>
            <a:ext cx="6709650" cy="5653753"/>
          </a:xfrm>
          <a:prstGeom prst="rect">
            <a:avLst/>
          </a:prstGeom>
        </p:spPr>
      </p:pic>
      <p:sp>
        <p:nvSpPr>
          <p:cNvPr id="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97403" y="5455965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71998" y="508343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129668" y="471936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78866" y="435529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6028072" y="396583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968803" y="3559427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92602" y="309375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807936" y="2645022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723268" y="2272486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562402" y="1899954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359200" y="1629020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5029001" y="1629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766534" y="1798351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495602" y="201001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4182330" y="2297889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kationszeichen 13">
            <a:extLst>
              <a:ext uri="{FF2B5EF4-FFF2-40B4-BE49-F238E27FC236}">
                <a16:creationId xmlns:a16="http://schemas.microsoft.com/office/drawing/2014/main" id="{0D0F4732-D839-4786-AC4A-FAA937AA32A4}"/>
              </a:ext>
            </a:extLst>
          </p:cNvPr>
          <p:cNvSpPr/>
          <p:nvPr/>
        </p:nvSpPr>
        <p:spPr>
          <a:xfrm>
            <a:off x="3860599" y="2602688"/>
            <a:ext cx="180000" cy="180000"/>
          </a:xfrm>
          <a:prstGeom prst="mathMultiply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ector recto 26"/>
          <p:cNvCxnSpPr/>
          <p:nvPr/>
        </p:nvCxnSpPr>
        <p:spPr>
          <a:xfrm>
            <a:off x="5449200" y="1720036"/>
            <a:ext cx="0" cy="428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301555" y="1659696"/>
            <a:ext cx="0" cy="434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60" y="5273513"/>
                <a:ext cx="667675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MPP</m:t>
                          </m:r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26" y="5225791"/>
                <a:ext cx="77774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6962369" y="1060836"/>
            <a:ext cx="964504" cy="65185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</a:rPr>
              <a:t>Pmax</a:t>
            </a:r>
            <a:endParaRPr lang="es-ES" b="1" dirty="0">
              <a:solidFill>
                <a:schemeClr val="tx1"/>
              </a:solidFill>
            </a:endParaRPr>
          </a:p>
          <a:p>
            <a:pPr algn="ctr"/>
            <a:r>
              <a:rPr lang="es-ES" b="1" dirty="0" err="1">
                <a:solidFill>
                  <a:schemeClr val="tx1"/>
                </a:solidFill>
              </a:rPr>
              <a:t>Vmax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36898" y="5681817"/>
            <a:ext cx="4365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300" dirty="0"/>
              <a:t>Perturbation step &amp; condition </a:t>
            </a:r>
          </a:p>
          <a:p>
            <a:r>
              <a:rPr lang="en-GB" spc="300" dirty="0"/>
              <a:t>change detection FSM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420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365123"/>
            <a:ext cx="10334928" cy="5400000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Final implementation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3653028" y="5319455"/>
            <a:ext cx="307936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3 seconds sim time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Boost, 8 panels</a:t>
            </a:r>
          </a:p>
        </p:txBody>
      </p:sp>
      <p:sp>
        <p:nvSpPr>
          <p:cNvPr id="6" name="Tekstfelt 3"/>
          <p:cNvSpPr txBox="1"/>
          <p:nvPr/>
        </p:nvSpPr>
        <p:spPr>
          <a:xfrm>
            <a:off x="6241796" y="4689501"/>
            <a:ext cx="279400" cy="2616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rtl="0"/>
            <a:endParaRPr lang="en-GB" sz="1100" spc="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13" name="Pladsholder til billede 12">
            <a:extLst>
              <a:ext uri="{FF2B5EF4-FFF2-40B4-BE49-F238E27FC236}">
                <a16:creationId xmlns:a16="http://schemas.microsoft.com/office/drawing/2014/main" id="{6BD6A36B-E3F9-4EE9-B0D3-E6B437842F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Test Results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0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3308221" cy="1621619"/>
          </a:xfrm>
        </p:spPr>
        <p:txBody>
          <a:bodyPr rtlCol="0"/>
          <a:lstStyle/>
          <a:p>
            <a:pPr rtl="0"/>
            <a:r>
              <a:rPr lang="en-GB" dirty="0"/>
              <a:t>Testing</a:t>
            </a:r>
            <a:br>
              <a:rPr lang="en-GB" dirty="0"/>
            </a:br>
            <a:r>
              <a:rPr lang="en-GB" dirty="0"/>
              <a:t>Overview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 b="3276"/>
          <a:stretch/>
        </p:blipFill>
        <p:spPr>
          <a:xfrm>
            <a:off x="5121780" y="806956"/>
            <a:ext cx="7053518" cy="5919521"/>
          </a:xfrm>
          <a:prstGeom prst="rect">
            <a:avLst/>
          </a:prstGeom>
        </p:spPr>
      </p:pic>
      <p:sp>
        <p:nvSpPr>
          <p:cNvPr id="5" name="Tekstfelt 3">
            <a:extLst>
              <a:ext uri="{FF2B5EF4-FFF2-40B4-BE49-F238E27FC236}">
                <a16:creationId xmlns:a16="http://schemas.microsoft.com/office/drawing/2014/main" id="{EEF38C12-2D37-499F-944A-101C034B918D}"/>
              </a:ext>
            </a:extLst>
          </p:cNvPr>
          <p:cNvSpPr txBox="1"/>
          <p:nvPr/>
        </p:nvSpPr>
        <p:spPr>
          <a:xfrm>
            <a:off x="89041" y="2194625"/>
            <a:ext cx="50327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da-DK" sz="14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/>
              <a:t>Model of the PV panel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Standard test conditions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Boundary between modes of operation </a:t>
            </a: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rtl="0"/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Sudden changes in environmental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400" spc="300" dirty="0">
                <a:sym typeface="Wingdings" panose="05000000000000000000" pitchFamily="2" charset="2"/>
              </a:rPr>
              <a:t>Converter’s efficiency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4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…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26742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2" y="1441939"/>
            <a:ext cx="6586838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8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Test setup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D010D-9F61-4758-BDD1-E2ED92CE8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79" y="4792488"/>
            <a:ext cx="2534776" cy="19010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10F469-E93C-4599-8445-971A5E66B2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9" y="1282706"/>
            <a:ext cx="10455765" cy="3122240"/>
          </a:xfrm>
          <a:prstGeom prst="rect">
            <a:avLst/>
          </a:prstGeom>
        </p:spPr>
      </p:pic>
      <p:sp>
        <p:nvSpPr>
          <p:cNvPr id="9" name="Tekstfelt 9">
            <a:extLst>
              <a:ext uri="{FF2B5EF4-FFF2-40B4-BE49-F238E27FC236}">
                <a16:creationId xmlns:a16="http://schemas.microsoft.com/office/drawing/2014/main" id="{B00DF070-D087-4A24-B1DE-27B323B3ACD6}"/>
              </a:ext>
            </a:extLst>
          </p:cNvPr>
          <p:cNvSpPr txBox="1"/>
          <p:nvPr/>
        </p:nvSpPr>
        <p:spPr>
          <a:xfrm>
            <a:off x="3385355" y="4623211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PLECs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interface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RT Box.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122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 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6FF95-DB94-465E-9E06-54E3D40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2" y="1648323"/>
            <a:ext cx="5886403" cy="26948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FB4139-9BA1-470E-8053-3DA1FC4BD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50" y="1649231"/>
            <a:ext cx="5884421" cy="2693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0384D164-EBDC-4F3C-A6E4-72AFE8CAA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875094"/>
                  </p:ext>
                </p:extLst>
              </p:nvPr>
            </p:nvGraphicFramePr>
            <p:xfrm>
              <a:off x="2974110" y="4846870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2916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456451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246901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1145900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351611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800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600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400 W/m2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175000" r="-502339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280000" r="-502339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585" t="-380000" r="-502339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239.5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178.5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kstfelt 9">
            <a:extLst>
              <a:ext uri="{FF2B5EF4-FFF2-40B4-BE49-F238E27FC236}">
                <a16:creationId xmlns:a16="http://schemas.microsoft.com/office/drawing/2014/main" id="{FAC529D0-5BDF-49B5-9B88-F2938A2C4910}"/>
              </a:ext>
            </a:extLst>
          </p:cNvPr>
          <p:cNvSpPr txBox="1"/>
          <p:nvPr/>
        </p:nvSpPr>
        <p:spPr>
          <a:xfrm>
            <a:off x="1283993" y="431893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8" name="Tekstfelt 9">
            <a:extLst>
              <a:ext uri="{FF2B5EF4-FFF2-40B4-BE49-F238E27FC236}">
                <a16:creationId xmlns:a16="http://schemas.microsoft.com/office/drawing/2014/main" id="{72027C3D-34A1-4525-A9AF-0C20DE10FF6C}"/>
              </a:ext>
            </a:extLst>
          </p:cNvPr>
          <p:cNvSpPr txBox="1"/>
          <p:nvPr/>
        </p:nvSpPr>
        <p:spPr>
          <a:xfrm>
            <a:off x="7063701" y="4310984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T=25ºC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9" name="Tekstfelt 3">
            <a:extLst>
              <a:ext uri="{FF2B5EF4-FFF2-40B4-BE49-F238E27FC236}">
                <a16:creationId xmlns:a16="http://schemas.microsoft.com/office/drawing/2014/main" id="{8EAEBF9B-2D9B-40A0-A876-B8E562E64303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Irradiance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584CF96B-F86A-442D-B099-159FA04F443C}"/>
              </a:ext>
            </a:extLst>
          </p:cNvPr>
          <p:cNvSpPr/>
          <p:nvPr/>
        </p:nvSpPr>
        <p:spPr>
          <a:xfrm>
            <a:off x="2457127" y="5856313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1" name="Tekstfelt 3">
            <a:extLst>
              <a:ext uri="{FF2B5EF4-FFF2-40B4-BE49-F238E27FC236}">
                <a16:creationId xmlns:a16="http://schemas.microsoft.com/office/drawing/2014/main" id="{6BD8C116-C644-4AF5-8BE7-33ED50D1DB7D}"/>
              </a:ext>
            </a:extLst>
          </p:cNvPr>
          <p:cNvSpPr txBox="1"/>
          <p:nvPr/>
        </p:nvSpPr>
        <p:spPr>
          <a:xfrm>
            <a:off x="4974629" y="951098"/>
            <a:ext cx="524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s-ES" sz="1600" spc="300" dirty="0">
                <a:sym typeface="Wingdings" panose="05000000000000000000" pitchFamily="2" charset="2"/>
              </a:rPr>
              <a:t>PV module </a:t>
            </a:r>
            <a:r>
              <a:rPr lang="es-ES" sz="1600" spc="300" dirty="0" err="1">
                <a:sym typeface="Wingdings" panose="05000000000000000000" pitchFamily="2" charset="2"/>
              </a:rPr>
              <a:t>datasheet</a:t>
            </a:r>
            <a:r>
              <a:rPr lang="es-ES" sz="1600" spc="300" dirty="0">
                <a:sym typeface="Wingdings" panose="05000000000000000000" pitchFamily="2" charset="2"/>
              </a:rPr>
              <a:t> (STC)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B3452AAA-1714-41D4-A3C8-D783876B5ED8}"/>
              </a:ext>
            </a:extLst>
          </p:cNvPr>
          <p:cNvSpPr/>
          <p:nvPr/>
        </p:nvSpPr>
        <p:spPr>
          <a:xfrm>
            <a:off x="9081567" y="668153"/>
            <a:ext cx="45719" cy="9656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/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𝟑𝟔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600" b="1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s-ES" sz="16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1600" b="1" i="1">
                            <a:latin typeface="Cambria Math" panose="02040503050406030204" pitchFamily="18" charset="0"/>
                          </a:rPr>
                          <m:t>𝑴𝑷𝑷</m:t>
                        </m:r>
                      </m:sub>
                    </m:sSub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GB" sz="1600" b="1" spc="300" dirty="0">
                  <a:sym typeface="Wingdings" panose="05000000000000000000" pitchFamily="2" charset="2"/>
                </a:endParaRPr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  <a:p>
                <a:pPr marL="342900" indent="-342900" rtl="0">
                  <a:buFont typeface="Wingdings" panose="05000000000000000000" pitchFamily="2" charset="2"/>
                  <a:buChar char="Ø"/>
                </a:pPr>
                <a:endParaRPr lang="en-GB" sz="1600" spc="300" dirty="0"/>
              </a:p>
            </p:txBody>
          </p:sp>
        </mc:Choice>
        <mc:Fallback xmlns="">
          <p:sp>
            <p:nvSpPr>
              <p:cNvPr id="13" name="Tekstfelt 3">
                <a:extLst>
                  <a:ext uri="{FF2B5EF4-FFF2-40B4-BE49-F238E27FC236}">
                    <a16:creationId xmlns:a16="http://schemas.microsoft.com/office/drawing/2014/main" id="{DE617809-BC07-4A64-B5BC-041A5A87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459" y="681165"/>
                <a:ext cx="2202427" cy="1323439"/>
              </a:xfrm>
              <a:prstGeom prst="rect">
                <a:avLst/>
              </a:prstGeom>
              <a:blipFill>
                <a:blip r:embed="rId5"/>
                <a:stretch>
                  <a:fillRect l="-1108" t="-4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8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39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PV panel curves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88B363-A1C1-4244-9863-6A0E55D03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4" y="1613938"/>
            <a:ext cx="6048091" cy="27688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C03725-E4C2-42D3-8121-631FA1B3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01" y="1613937"/>
            <a:ext cx="5999108" cy="274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05027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[V]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[A]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2923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𝑀𝑃𝑃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 dirty="0"/>
                            <a:t> [W]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331E2640-4D0E-482E-A97F-D839042D91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455185"/>
                  </p:ext>
                </p:extLst>
              </p:nvPr>
            </p:nvGraphicFramePr>
            <p:xfrm>
              <a:off x="3048431" y="4894034"/>
              <a:ext cx="6243779" cy="158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2411">
                      <a:extLst>
                        <a:ext uri="{9D8B030D-6E8A-4147-A177-3AD203B41FA5}">
                          <a16:colId xmlns:a16="http://schemas.microsoft.com/office/drawing/2014/main" val="3742964332"/>
                        </a:ext>
                      </a:extLst>
                    </a:gridCol>
                    <a:gridCol w="1042190">
                      <a:extLst>
                        <a:ext uri="{9D8B030D-6E8A-4147-A177-3AD203B41FA5}">
                          <a16:colId xmlns:a16="http://schemas.microsoft.com/office/drawing/2014/main" val="937636019"/>
                        </a:ext>
                      </a:extLst>
                    </a:gridCol>
                    <a:gridCol w="1025013">
                      <a:extLst>
                        <a:ext uri="{9D8B030D-6E8A-4147-A177-3AD203B41FA5}">
                          <a16:colId xmlns:a16="http://schemas.microsoft.com/office/drawing/2014/main" val="1462686205"/>
                        </a:ext>
                      </a:extLst>
                    </a:gridCol>
                    <a:gridCol w="941985">
                      <a:extLst>
                        <a:ext uri="{9D8B030D-6E8A-4147-A177-3AD203B41FA5}">
                          <a16:colId xmlns:a16="http://schemas.microsoft.com/office/drawing/2014/main" val="2321768610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4050956129"/>
                        </a:ext>
                      </a:extLst>
                    </a:gridCol>
                    <a:gridCol w="1111090">
                      <a:extLst>
                        <a:ext uri="{9D8B030D-6E8A-4147-A177-3AD203B41FA5}">
                          <a16:colId xmlns:a16="http://schemas.microsoft.com/office/drawing/2014/main" val="29059996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15ºC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/>
                            <a:t>55ºC</a:t>
                          </a:r>
                        </a:p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679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173214" r="-51988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36.9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32.59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24.23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2222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278182" r="-519880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7.33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8.85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10.12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97929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602" t="-378182" r="-519880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304.3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300.4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289.1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270.7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245.8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4201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felt 9">
            <a:extLst>
              <a:ext uri="{FF2B5EF4-FFF2-40B4-BE49-F238E27FC236}">
                <a16:creationId xmlns:a16="http://schemas.microsoft.com/office/drawing/2014/main" id="{7A8A62AD-5391-4497-87F2-5BB9232D4620}"/>
              </a:ext>
            </a:extLst>
          </p:cNvPr>
          <p:cNvSpPr txBox="1"/>
          <p:nvPr/>
        </p:nvSpPr>
        <p:spPr>
          <a:xfrm>
            <a:off x="1023869" y="4374189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4" name="Tekstfelt 9">
            <a:extLst>
              <a:ext uri="{FF2B5EF4-FFF2-40B4-BE49-F238E27FC236}">
                <a16:creationId xmlns:a16="http://schemas.microsoft.com/office/drawing/2014/main" id="{EAB6E96E-F86F-4967-A05A-7016D868F973}"/>
              </a:ext>
            </a:extLst>
          </p:cNvPr>
          <p:cNvSpPr txBox="1"/>
          <p:nvPr/>
        </p:nvSpPr>
        <p:spPr>
          <a:xfrm>
            <a:off x="6566997" y="4360256"/>
            <a:ext cx="488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I-V curves </a:t>
            </a:r>
            <a:r>
              <a:rPr lang="es-ES" sz="1600" dirty="0" err="1"/>
              <a:t>for</a:t>
            </a:r>
            <a:r>
              <a:rPr lang="es-ES" sz="1600" dirty="0"/>
              <a:t> 1000 W/m2 and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E09BFC3-B956-4E75-9163-2FFD95EF2324}"/>
              </a:ext>
            </a:extLst>
          </p:cNvPr>
          <p:cNvSpPr/>
          <p:nvPr/>
        </p:nvSpPr>
        <p:spPr>
          <a:xfrm>
            <a:off x="2548472" y="5542548"/>
            <a:ext cx="499959" cy="143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6" name="Tekstfelt 3">
            <a:extLst>
              <a:ext uri="{FF2B5EF4-FFF2-40B4-BE49-F238E27FC236}">
                <a16:creationId xmlns:a16="http://schemas.microsoft.com/office/drawing/2014/main" id="{2BDF15D7-24D4-4020-BF3E-F8BD545B9196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effect: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35797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Motivation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>
            <a:extLst>
              <a:ext uri="{FF2B5EF4-FFF2-40B4-BE49-F238E27FC236}">
                <a16:creationId xmlns:a16="http://schemas.microsoft.com/office/drawing/2014/main" id="{C09BB522-CCFE-42D1-A14E-418EC7291D3C}"/>
              </a:ext>
            </a:extLst>
          </p:cNvPr>
          <p:cNvSpPr txBox="1"/>
          <p:nvPr/>
        </p:nvSpPr>
        <p:spPr>
          <a:xfrm>
            <a:off x="587374" y="2159811"/>
            <a:ext cx="627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Global need of transition towards clean energy.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Wind and solar energy production as fastest growing method in 2017.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I don’t know what else to say here.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  <p:sp>
        <p:nvSpPr>
          <p:cNvPr id="8" name="Tekstfelt 3">
            <a:extLst>
              <a:ext uri="{FF2B5EF4-FFF2-40B4-BE49-F238E27FC236}">
                <a16:creationId xmlns:a16="http://schemas.microsoft.com/office/drawing/2014/main" id="{A25F8807-2410-475D-B566-4E616D37272D}"/>
              </a:ext>
            </a:extLst>
          </p:cNvPr>
          <p:cNvSpPr txBox="1"/>
          <p:nvPr/>
        </p:nvSpPr>
        <p:spPr>
          <a:xfrm>
            <a:off x="7807280" y="3303065"/>
            <a:ext cx="4104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2000" spc="300" dirty="0">
                <a:solidFill>
                  <a:srgbClr val="FF0000"/>
                </a:solidFill>
              </a:rPr>
              <a:t>Include picture.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75472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95" y="5606800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DE6A611-887A-4032-AB20-F13E6CB0FA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1502600"/>
            <a:ext cx="4092427" cy="40924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E6213D-DFC6-4373-AFAE-42E016885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5" y="1387851"/>
            <a:ext cx="5762962" cy="288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565" y="5413630"/>
                <a:ext cx="2600857" cy="335285"/>
              </a:xfrm>
              <a:prstGeom prst="rect">
                <a:avLst/>
              </a:prstGeom>
              <a:blipFill>
                <a:blip r:embed="rId5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𝟗𝟔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069" y="5441138"/>
                <a:ext cx="2600857" cy="307777"/>
              </a:xfrm>
              <a:prstGeom prst="rect">
                <a:avLst/>
              </a:prstGeom>
              <a:blipFill>
                <a:blip r:embed="rId6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1465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15252"/>
                <a:ext cx="4701397" cy="338554"/>
              </a:xfrm>
              <a:prstGeom prst="rect">
                <a:avLst/>
              </a:prstGeom>
              <a:blipFill>
                <a:blip r:embed="rId7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/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D2BCDE3-FAAE-429E-859C-6883C468F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653" y="4714301"/>
                <a:ext cx="4091698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5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23016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Standard Test Conditions (STC)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Simulated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7" y="5397472"/>
                <a:ext cx="4701397" cy="338554"/>
              </a:xfrm>
              <a:prstGeom prst="rect">
                <a:avLst/>
              </a:prstGeom>
              <a:blipFill>
                <a:blip r:embed="rId2"/>
                <a:stretch>
                  <a:fillRect l="-648" t="-5357" b="-214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/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65F3952-9D29-4F9E-9952-33640CF2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52" y="5387971"/>
                <a:ext cx="2600857" cy="33528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84" y="5428249"/>
                <a:ext cx="2600857" cy="307777"/>
              </a:xfrm>
              <a:prstGeom prst="rect">
                <a:avLst/>
              </a:prstGeom>
              <a:blipFill>
                <a:blip r:embed="rId4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885491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Experimental </a:t>
                </a:r>
                <a:r>
                  <a:rPr lang="es-ES" sz="1600" dirty="0" err="1"/>
                  <a:t>results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8840"/>
                <a:ext cx="4701397" cy="338554"/>
              </a:xfrm>
              <a:prstGeom prst="rect">
                <a:avLst/>
              </a:prstGeom>
              <a:blipFill>
                <a:blip r:embed="rId5"/>
                <a:stretch>
                  <a:fillRect l="-649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1188C366-03C5-4BD8-B434-BB81AB91FD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424100"/>
            <a:ext cx="3915096" cy="3915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7FBBB5-C24B-49FA-B38B-DB0C4AF82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860" y="1279299"/>
            <a:ext cx="6228750" cy="311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/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=90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925CEF-FA10-4690-954A-B36FC2B7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93" y="4738317"/>
                <a:ext cx="4014753" cy="603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85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" y="5278040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801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65" y="3832477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3469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 (10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Duty</a:t>
                </a:r>
                <a:r>
                  <a:rPr lang="es-ES" sz="1600" dirty="0"/>
                  <a:t>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=4.3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09" y="5302358"/>
                <a:ext cx="3916037" cy="584775"/>
              </a:xfrm>
              <a:prstGeom prst="rect">
                <a:avLst/>
              </a:prstGeom>
              <a:blipFill>
                <a:blip r:embed="rId4"/>
                <a:stretch>
                  <a:fillRect l="-935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A877DB-3B23-4B85-A85E-CA7DAE8157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" y="1458265"/>
            <a:ext cx="3820784" cy="3820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790047E-E4D4-46BB-9BA3-F045F852671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79" y="1410638"/>
            <a:ext cx="3916037" cy="391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37C884-42C0-4A1E-B757-DF44698C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F14C075-2666-4A98-AFB2-AD93E4B9CB6E}"/>
              </a:ext>
            </a:extLst>
          </p:cNvPr>
          <p:cNvSpPr txBox="1"/>
          <p:nvPr/>
        </p:nvSpPr>
        <p:spPr>
          <a:xfrm>
            <a:off x="8670052" y="2210801"/>
            <a:ext cx="3731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10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T&gt;25ºC  Boost</a:t>
            </a: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63949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Boundary between modes of operation</a:t>
            </a:r>
            <a:endParaRPr lang="da-DK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/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err="1"/>
                  <a:t>Panel’s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voltage</a:t>
                </a:r>
                <a:r>
                  <a:rPr lang="es-ES" sz="1600" dirty="0"/>
                  <a:t>, </a:t>
                </a:r>
                <a:r>
                  <a:rPr lang="es-ES" sz="1600" dirty="0" err="1"/>
                  <a:t>current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power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4" name="Tekstfelt 12">
                <a:extLst>
                  <a:ext uri="{FF2B5EF4-FFF2-40B4-BE49-F238E27FC236}">
                    <a16:creationId xmlns:a16="http://schemas.microsoft.com/office/drawing/2014/main" id="{1EA0878A-3364-4A20-886C-131844DF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52" y="5393777"/>
                <a:ext cx="4566526" cy="584775"/>
              </a:xfrm>
              <a:prstGeom prst="rect">
                <a:avLst/>
              </a:prstGeom>
              <a:blipFill>
                <a:blip r:embed="rId2"/>
                <a:stretch>
                  <a:fillRect l="-668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/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56F534-ADE5-4A70-98F6-1DD84464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026" y="4000240"/>
                <a:ext cx="2386595" cy="307777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kstfelt 3">
            <a:extLst>
              <a:ext uri="{FF2B5EF4-FFF2-40B4-BE49-F238E27FC236}">
                <a16:creationId xmlns:a16="http://schemas.microsoft.com/office/drawing/2014/main" id="{AB1B9362-DE29-4F36-9F77-27DEC53F3D8E}"/>
              </a:ext>
            </a:extLst>
          </p:cNvPr>
          <p:cNvSpPr txBox="1"/>
          <p:nvPr/>
        </p:nvSpPr>
        <p:spPr>
          <a:xfrm>
            <a:off x="587374" y="947618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Boost mode (9 PV panels):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/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Duty </a:t>
                </a:r>
                <a:r>
                  <a:rPr lang="es-ES" sz="1600" dirty="0" err="1"/>
                  <a:t>cycles</a:t>
                </a:r>
                <a:r>
                  <a:rPr lang="es-ES" sz="1600" dirty="0"/>
                  <a:t> and </a:t>
                </a:r>
                <a:r>
                  <a:rPr lang="es-ES" sz="1600" dirty="0" err="1"/>
                  <a:t>voltages</a:t>
                </a:r>
                <a:r>
                  <a:rPr lang="es-ES" sz="1600" dirty="0"/>
                  <a:t> </a:t>
                </a:r>
                <a:r>
                  <a:rPr lang="es-ES" sz="1600" dirty="0" err="1"/>
                  <a:t>under</a:t>
                </a:r>
                <a:r>
                  <a:rPr lang="es-ES" sz="1600" dirty="0"/>
                  <a:t> STC </a:t>
                </a:r>
                <a:r>
                  <a:rPr lang="es-ES" sz="1600" dirty="0" err="1"/>
                  <a:t>with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=5.3 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ES" sz="1600" dirty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7" name="Tekstfelt 12">
                <a:extLst>
                  <a:ext uri="{FF2B5EF4-FFF2-40B4-BE49-F238E27FC236}">
                    <a16:creationId xmlns:a16="http://schemas.microsoft.com/office/drawing/2014/main" id="{80F19594-7E5D-4E44-90D8-DB049DEA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978" y="5325607"/>
                <a:ext cx="3594783" cy="584775"/>
              </a:xfrm>
              <a:prstGeom prst="rect">
                <a:avLst/>
              </a:prstGeom>
              <a:blipFill>
                <a:blip r:embed="rId4"/>
                <a:stretch>
                  <a:fillRect l="-847" t="-3125" b="-1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8E83759-5DD3-45FC-AB84-CD1F98503D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7" y="1422186"/>
            <a:ext cx="3989882" cy="3989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570290-AADE-46D7-BB4F-59ABB13606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1464222"/>
            <a:ext cx="3929555" cy="3929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/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𝑀𝑃𝑃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𝑀𝑃𝑃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C621EB-22DD-457F-AFE5-F688E601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186" y="1758675"/>
                <a:ext cx="3731754" cy="575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kstfelt 3">
            <a:extLst>
              <a:ext uri="{FF2B5EF4-FFF2-40B4-BE49-F238E27FC236}">
                <a16:creationId xmlns:a16="http://schemas.microsoft.com/office/drawing/2014/main" id="{E39DEC53-727B-4606-B47B-2D5B973DB3EF}"/>
              </a:ext>
            </a:extLst>
          </p:cNvPr>
          <p:cNvSpPr txBox="1"/>
          <p:nvPr/>
        </p:nvSpPr>
        <p:spPr>
          <a:xfrm>
            <a:off x="8670052" y="2210801"/>
            <a:ext cx="3731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9.75 panels </a:t>
            </a:r>
            <a:r>
              <a:rPr lang="en-GB" sz="1600" spc="300" dirty="0">
                <a:sym typeface="Wingdings" panose="05000000000000000000" pitchFamily="2" charset="2"/>
              </a:rPr>
              <a:t>9 panels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If T&lt;25ºC  Buck</a:t>
            </a: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3865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irradiance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AC291D-6BDD-4AB9-B028-2E96F6593F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" y="1592312"/>
            <a:ext cx="4126072" cy="4126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4078A1-3B31-49B7-BED9-D55F1F0B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83" y="1502600"/>
            <a:ext cx="7015356" cy="3510154"/>
          </a:xfrm>
          <a:prstGeom prst="rect">
            <a:avLst/>
          </a:prstGeom>
        </p:spPr>
      </p:pic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736011" y="5692413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129778" y="5089060"/>
            <a:ext cx="644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1000 - 800 W/m2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T=25ºC.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/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D28B71-F15F-4EFB-9FA5-7AEA710E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60" y="5673835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/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𝟗𝟑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E2009B3-50CF-4914-9520-29DA75F9D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06" y="5646327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6786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516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71272" y="411927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Sudden change in temperature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4" name="Tekstfelt 12">
            <a:extLst>
              <a:ext uri="{FF2B5EF4-FFF2-40B4-BE49-F238E27FC236}">
                <a16:creationId xmlns:a16="http://schemas.microsoft.com/office/drawing/2014/main" id="{1EA0878A-3364-4A20-886C-131844DFA180}"/>
              </a:ext>
            </a:extLst>
          </p:cNvPr>
          <p:cNvSpPr txBox="1"/>
          <p:nvPr/>
        </p:nvSpPr>
        <p:spPr>
          <a:xfrm>
            <a:off x="959624" y="5898068"/>
            <a:ext cx="452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Simulated</a:t>
            </a:r>
            <a:r>
              <a:rPr lang="es-ES" sz="1600" dirty="0"/>
              <a:t>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5213209" y="4993869"/>
            <a:ext cx="676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Experimental </a:t>
            </a:r>
            <a:r>
              <a:rPr lang="es-ES" sz="1600" dirty="0" err="1"/>
              <a:t>results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25 - 15 </a:t>
            </a:r>
            <a:r>
              <a:rPr lang="es-ES" sz="1600" dirty="0" err="1"/>
              <a:t>ºC</a:t>
            </a:r>
            <a:r>
              <a:rPr lang="es-ES" sz="1600" dirty="0"/>
              <a:t> and </a:t>
            </a:r>
            <a:r>
              <a:rPr lang="es-ES" sz="1600" dirty="0" err="1"/>
              <a:t>constant</a:t>
            </a:r>
            <a:r>
              <a:rPr lang="es-ES" sz="1600" dirty="0"/>
              <a:t> </a:t>
            </a:r>
            <a:r>
              <a:rPr lang="es-ES" sz="1600" dirty="0" err="1"/>
              <a:t>irradiance</a:t>
            </a:r>
            <a:r>
              <a:rPr lang="es-ES" sz="1600" dirty="0"/>
              <a:t> 1000 W/m2.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8" name="Tekstfelt 3">
                <a:extLst>
                  <a:ext uri="{FF2B5EF4-FFF2-40B4-BE49-F238E27FC236}">
                    <a16:creationId xmlns:a16="http://schemas.microsoft.com/office/drawing/2014/main" id="{6A37DBFC-B1D9-47B0-9354-24C80BDB3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2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BF6C5166-B03F-48A6-BD04-47C1B7FD0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3" y="1619556"/>
            <a:ext cx="4278512" cy="42785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B9CC89-93FB-4F41-8363-83664DB1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52" y="1525577"/>
            <a:ext cx="6764332" cy="3384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/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𝑴𝑷𝑷𝑻𝒔𝒊𝒎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C024B69-4B32-4CEA-9929-CFFB336E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14" y="5544752"/>
                <a:ext cx="2600857" cy="307777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/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𝑴𝑷𝑷𝑻𝒆𝒙𝒑</m:t>
                          </m:r>
                        </m:sub>
                      </m:sSub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𝟗𝟖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F9629E-89D1-43F9-A5A1-4A1AD803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84" y="5521664"/>
                <a:ext cx="2600857" cy="33528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321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46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10254797" cy="1474385"/>
          </a:xfrm>
        </p:spPr>
        <p:txBody>
          <a:bodyPr/>
          <a:lstStyle/>
          <a:p>
            <a:r>
              <a:rPr lang="en-US" dirty="0"/>
              <a:t>Comparison simulation and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5">
                <a:extLst>
                  <a:ext uri="{FF2B5EF4-FFF2-40B4-BE49-F238E27FC236}">
                    <a16:creationId xmlns:a16="http://schemas.microsoft.com/office/drawing/2014/main" id="{1CB97960-A7CB-46D1-B7D9-6EDE293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651785"/>
                  </p:ext>
                </p:extLst>
              </p:nvPr>
            </p:nvGraphicFramePr>
            <p:xfrm>
              <a:off x="2032000" y="1288571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3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3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Simulation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Experiment</a:t>
                          </a:r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98507" r="-188985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99.96%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97.72%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16" t="-218033" r="-18898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10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D5060BDF-E49B-4C05-AB55-F91DAA963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316273"/>
                  </p:ext>
                </p:extLst>
              </p:nvPr>
            </p:nvGraphicFramePr>
            <p:xfrm>
              <a:off x="2032000" y="2443908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21354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597312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 err="1"/>
                            <a:t>Boost</a:t>
                          </a:r>
                          <a:r>
                            <a:rPr lang="es-ES" dirty="0"/>
                            <a:t> STC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97059" r="-188985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99.82%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97.32%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16" t="-219672" r="-18898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>
                <a:extLst>
                  <a:ext uri="{FF2B5EF4-FFF2-40B4-BE49-F238E27FC236}">
                    <a16:creationId xmlns:a16="http://schemas.microsoft.com/office/drawing/2014/main" id="{88BA5B03-CE49-4E36-8B4E-53D8DC34DE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220288"/>
                  </p:ext>
                </p:extLst>
              </p:nvPr>
            </p:nvGraphicFramePr>
            <p:xfrm>
              <a:off x="2031999" y="3599245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1000 - 800 W/m2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98507" r="-190239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99.70%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1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95.96%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93.78%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17" t="-218033" r="-19023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0.5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6.6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𝑀𝑃𝑃𝑇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A03684B-1C9B-4ABB-89E3-E8D9CAB24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9866720"/>
                  </p:ext>
                </p:extLst>
              </p:nvPr>
            </p:nvGraphicFramePr>
            <p:xfrm>
              <a:off x="2031998" y="4735006"/>
              <a:ext cx="8127999" cy="11483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1307">
                      <a:extLst>
                        <a:ext uri="{9D8B030D-6E8A-4147-A177-3AD203B41FA5}">
                          <a16:colId xmlns:a16="http://schemas.microsoft.com/office/drawing/2014/main" val="2575576110"/>
                        </a:ext>
                      </a:extLst>
                    </a:gridCol>
                    <a:gridCol w="2607359">
                      <a:extLst>
                        <a:ext uri="{9D8B030D-6E8A-4147-A177-3AD203B41FA5}">
                          <a16:colId xmlns:a16="http://schemas.microsoft.com/office/drawing/2014/main" val="96133765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6390480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Buck 25 - 15 </a:t>
                          </a:r>
                          <a:r>
                            <a:rPr lang="es-ES" dirty="0" err="1"/>
                            <a:t>ºC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174497"/>
                      </a:ext>
                    </a:extLst>
                  </a:tr>
                  <a:tr h="406698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97059" r="-190239" b="-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99.81%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99.90%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From</a:t>
                          </a:r>
                          <a:r>
                            <a:rPr lang="es-ES" sz="1600" dirty="0"/>
                            <a:t> 99.20% </a:t>
                          </a:r>
                          <a:r>
                            <a:rPr lang="es-ES" sz="1600" dirty="0" err="1"/>
                            <a:t>to</a:t>
                          </a:r>
                          <a:r>
                            <a:rPr lang="es-ES" sz="1600" dirty="0"/>
                            <a:t> 98.40%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38867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5"/>
                          <a:stretch>
                            <a:fillRect l="-217" t="-219672" r="-190239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2 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4.1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48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642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Efficiency of the converter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3087023" y="4694164"/>
            <a:ext cx="653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Voltages</a:t>
            </a:r>
            <a:r>
              <a:rPr lang="es-ES" sz="1600" dirty="0"/>
              <a:t> and </a:t>
            </a:r>
            <a:r>
              <a:rPr lang="es-ES" sz="1600" dirty="0" err="1"/>
              <a:t>powers</a:t>
            </a:r>
            <a:r>
              <a:rPr lang="es-ES" sz="1600" dirty="0"/>
              <a:t> at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converter’s</a:t>
            </a:r>
            <a:r>
              <a:rPr lang="es-ES" sz="1600" dirty="0"/>
              <a:t> input and output </a:t>
            </a:r>
            <a:r>
              <a:rPr lang="es-ES" sz="1600" dirty="0" err="1"/>
              <a:t>under</a:t>
            </a:r>
            <a:r>
              <a:rPr lang="es-ES" sz="1600" dirty="0"/>
              <a:t> STC.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55DDD1-0529-4244-B58B-B58BFFC9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31" y="1580096"/>
            <a:ext cx="6264138" cy="3134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/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𝑐𝑜𝑛𝑣𝑒𝑟𝑡𝑒𝑟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∗100=93.15%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335EA1A-DD85-4858-B6A5-FAD0413EE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97" y="5201435"/>
                <a:ext cx="3458576" cy="565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3">
            <a:extLst>
              <a:ext uri="{FF2B5EF4-FFF2-40B4-BE49-F238E27FC236}">
                <a16:creationId xmlns:a16="http://schemas.microsoft.com/office/drawing/2014/main" id="{0E4FE927-B0AC-4256-B4FE-EF3B4722F1C9}"/>
              </a:ext>
            </a:extLst>
          </p:cNvPr>
          <p:cNvSpPr txBox="1"/>
          <p:nvPr/>
        </p:nvSpPr>
        <p:spPr>
          <a:xfrm>
            <a:off x="587374" y="1041487"/>
            <a:ext cx="4739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Buck mode:</a:t>
            </a:r>
          </a:p>
          <a:p>
            <a:r>
              <a:rPr lang="en-GB" sz="1600" spc="300" dirty="0">
                <a:sym typeface="Wingdings" panose="05000000000000000000" pitchFamily="2" charset="2"/>
              </a:rPr>
              <a:t> </a:t>
            </a:r>
          </a:p>
          <a:p>
            <a:pPr rtl="0"/>
            <a:r>
              <a:rPr lang="en-GB" sz="1600" spc="3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84876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48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4"/>
            <a:ext cx="10868615" cy="994742"/>
          </a:xfrm>
        </p:spPr>
        <p:txBody>
          <a:bodyPr rtlCol="0"/>
          <a:lstStyle/>
          <a:p>
            <a:pPr rtl="0"/>
            <a:r>
              <a:rPr lang="en-GB" dirty="0"/>
              <a:t>Thermal test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5" name="Tekstfelt 12">
            <a:extLst>
              <a:ext uri="{FF2B5EF4-FFF2-40B4-BE49-F238E27FC236}">
                <a16:creationId xmlns:a16="http://schemas.microsoft.com/office/drawing/2014/main" id="{43C462F6-29D9-4CCC-8F86-A41EB932CBA0}"/>
              </a:ext>
            </a:extLst>
          </p:cNvPr>
          <p:cNvSpPr txBox="1"/>
          <p:nvPr/>
        </p:nvSpPr>
        <p:spPr>
          <a:xfrm>
            <a:off x="1144221" y="5286170"/>
            <a:ext cx="495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Coil</a:t>
            </a:r>
            <a:r>
              <a:rPr lang="es-ES" sz="1600" dirty="0"/>
              <a:t> and </a:t>
            </a:r>
            <a:r>
              <a:rPr lang="es-ES" sz="1600" dirty="0" err="1"/>
              <a:t>heat</a:t>
            </a:r>
            <a:r>
              <a:rPr lang="es-ES" sz="1600" dirty="0"/>
              <a:t> </a:t>
            </a:r>
            <a:r>
              <a:rPr lang="es-ES" sz="1600" dirty="0" err="1"/>
              <a:t>sink</a:t>
            </a:r>
            <a:r>
              <a:rPr lang="es-ES" sz="1600" dirty="0"/>
              <a:t> </a:t>
            </a:r>
            <a:r>
              <a:rPr lang="es-ES" sz="1600" dirty="0" err="1"/>
              <a:t>temperature</a:t>
            </a:r>
            <a:r>
              <a:rPr lang="es-ES" sz="1600" dirty="0"/>
              <a:t> </a:t>
            </a:r>
            <a:r>
              <a:rPr lang="es-ES" sz="1600" dirty="0" err="1"/>
              <a:t>varying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time .</a:t>
            </a:r>
            <a:endParaRPr lang="en-US" sz="1600" dirty="0"/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EFF5F84D-0D41-49AF-9A31-2BF55355EA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7373" y="1468315"/>
          <a:ext cx="5672750" cy="387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38076C4-AF8C-43CD-8040-1C9F17FFD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50" y="1551095"/>
            <a:ext cx="4717326" cy="3537996"/>
          </a:xfrm>
          <a:prstGeom prst="rect">
            <a:avLst/>
          </a:prstGeom>
        </p:spPr>
      </p:pic>
      <p:sp>
        <p:nvSpPr>
          <p:cNvPr id="11" name="Tekstfelt 12">
            <a:extLst>
              <a:ext uri="{FF2B5EF4-FFF2-40B4-BE49-F238E27FC236}">
                <a16:creationId xmlns:a16="http://schemas.microsoft.com/office/drawing/2014/main" id="{777AA2C8-65B6-4258-B52D-E7EF9DCCE08F}"/>
              </a:ext>
            </a:extLst>
          </p:cNvPr>
          <p:cNvSpPr txBox="1"/>
          <p:nvPr/>
        </p:nvSpPr>
        <p:spPr>
          <a:xfrm>
            <a:off x="6816971" y="5286170"/>
            <a:ext cx="428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Thermal</a:t>
            </a:r>
            <a:r>
              <a:rPr lang="es-ES" sz="1600" dirty="0"/>
              <a:t> camera </a:t>
            </a:r>
            <a:r>
              <a:rPr lang="es-ES" sz="1600" dirty="0" err="1"/>
              <a:t>showing</a:t>
            </a:r>
            <a:r>
              <a:rPr lang="es-ES" sz="1600" dirty="0"/>
              <a:t> </a:t>
            </a:r>
            <a:r>
              <a:rPr lang="es-ES" sz="1600" dirty="0" err="1"/>
              <a:t>hot</a:t>
            </a:r>
            <a:r>
              <a:rPr lang="es-ES" sz="1600" dirty="0"/>
              <a:t> and </a:t>
            </a:r>
            <a:r>
              <a:rPr lang="es-ES" sz="1600" dirty="0" err="1"/>
              <a:t>cold</a:t>
            </a:r>
            <a:r>
              <a:rPr lang="es-ES" sz="1600" dirty="0"/>
              <a:t> spots in </a:t>
            </a:r>
            <a:r>
              <a:rPr lang="es-ES" sz="1600" dirty="0" err="1"/>
              <a:t>the</a:t>
            </a:r>
            <a:r>
              <a:rPr lang="es-ES" sz="1600" dirty="0"/>
              <a:t> PCB.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/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endParaRPr lang="en-GB" sz="1600" spc="3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1600" spc="300" dirty="0">
                    <a:sym typeface="Wingdings" panose="05000000000000000000" pitchFamily="2" charset="2"/>
                  </a:rPr>
                  <a:t>Open-loop buck 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spc="300" dirty="0"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GB" sz="1600" spc="300" dirty="0">
                    <a:sym typeface="Wingdings" panose="05000000000000000000" pitchFamily="2" charset="2"/>
                  </a:rPr>
                  <a:t> </a:t>
                </a:r>
              </a:p>
              <a:p>
                <a:pPr rtl="0"/>
                <a:r>
                  <a:rPr lang="en-GB" sz="1600" spc="300" dirty="0"/>
                  <a:t>   </a:t>
                </a:r>
              </a:p>
            </p:txBody>
          </p:sp>
        </mc:Choice>
        <mc:Fallback xmlns="">
          <p:sp>
            <p:nvSpPr>
              <p:cNvPr id="9" name="Tekstfelt 3">
                <a:extLst>
                  <a:ext uri="{FF2B5EF4-FFF2-40B4-BE49-F238E27FC236}">
                    <a16:creationId xmlns:a16="http://schemas.microsoft.com/office/drawing/2014/main" id="{3CB5890C-682A-4C88-82E9-405A60319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041487"/>
                <a:ext cx="4739425" cy="1077218"/>
              </a:xfrm>
              <a:prstGeom prst="rect">
                <a:avLst/>
              </a:prstGeom>
              <a:blipFill>
                <a:blip r:embed="rId4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641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E9F73257-9EB2-42AF-80D8-4D133CD30A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Discussion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724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Existing problem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2D5DEE5-D460-4DAF-9EB7-27E3BCB66482}"/>
              </a:ext>
            </a:extLst>
          </p:cNvPr>
          <p:cNvSpPr txBox="1"/>
          <p:nvPr/>
        </p:nvSpPr>
        <p:spPr>
          <a:xfrm>
            <a:off x="5618207" y="5385718"/>
            <a:ext cx="580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pc="300" dirty="0"/>
              <a:t>Partial shaded PV panel [2]</a:t>
            </a:r>
          </a:p>
        </p:txBody>
      </p:sp>
      <p:pic>
        <p:nvPicPr>
          <p:cNvPr id="6" name="Imagen 5" descr="Imagen que contiene suelo&#10;&#10;Descripción generada automáticamente">
            <a:extLst>
              <a:ext uri="{FF2B5EF4-FFF2-40B4-BE49-F238E27FC236}">
                <a16:creationId xmlns:a16="http://schemas.microsoft.com/office/drawing/2014/main" id="{48F05C78-233A-4ECE-B7D4-0D11536C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b="5753"/>
          <a:stretch/>
        </p:blipFill>
        <p:spPr>
          <a:xfrm>
            <a:off x="4358652" y="1505697"/>
            <a:ext cx="7245974" cy="3880021"/>
          </a:xfrm>
          <a:prstGeom prst="rect">
            <a:avLst/>
          </a:prstGeom>
        </p:spPr>
      </p:pic>
      <p:sp>
        <p:nvSpPr>
          <p:cNvPr id="7" name="Tekstfelt 3">
            <a:extLst>
              <a:ext uri="{FF2B5EF4-FFF2-40B4-BE49-F238E27FC236}">
                <a16:creationId xmlns:a16="http://schemas.microsoft.com/office/drawing/2014/main" id="{E58103EB-A59F-472A-A745-BC0113F0DA33}"/>
              </a:ext>
            </a:extLst>
          </p:cNvPr>
          <p:cNvSpPr txBox="1"/>
          <p:nvPr/>
        </p:nvSpPr>
        <p:spPr>
          <a:xfrm>
            <a:off x="587374" y="2159811"/>
            <a:ext cx="6275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/>
              <a:t>Mismatches: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Production tolerances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Partial shading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Cracks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Uneven aging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82539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50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3511"/>
          <a:stretch/>
        </p:blipFill>
        <p:spPr>
          <a:xfrm>
            <a:off x="6052145" y="2044767"/>
            <a:ext cx="5791201" cy="3600000"/>
          </a:xfrm>
          <a:prstGeom prst="rect">
            <a:avLst/>
          </a:prstGeom>
        </p:spPr>
      </p:pic>
      <p:sp>
        <p:nvSpPr>
          <p:cNvPr id="9" name="Tekstfelt 3"/>
          <p:cNvSpPr txBox="1"/>
          <p:nvPr/>
        </p:nvSpPr>
        <p:spPr>
          <a:xfrm>
            <a:off x="7505381" y="5644767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at gate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9054" y="1841909"/>
            <a:ext cx="5883091" cy="4002429"/>
            <a:chOff x="101677" y="1980892"/>
            <a:chExt cx="5883091" cy="4002429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/>
            <a:srcRect b="16992"/>
            <a:stretch/>
          </p:blipFill>
          <p:spPr>
            <a:xfrm>
              <a:off x="101677" y="1980892"/>
              <a:ext cx="5883091" cy="3585941"/>
            </a:xfrm>
            <a:prstGeom prst="rect">
              <a:avLst/>
            </a:prstGeom>
          </p:spPr>
        </p:pic>
        <p:sp>
          <p:nvSpPr>
            <p:cNvPr id="10" name="Tekstfelt 3"/>
            <p:cNvSpPr txBox="1"/>
            <p:nvPr/>
          </p:nvSpPr>
          <p:spPr>
            <a:xfrm>
              <a:off x="4647640" y="5644767"/>
              <a:ext cx="80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n-GB" sz="1600" spc="300" dirty="0">
                  <a:sym typeface="Wingdings" panose="05000000000000000000" pitchFamily="2" charset="2"/>
                </a:rPr>
                <a:t>[3]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5"/>
            <a:srcRect l="24146"/>
            <a:stretch/>
          </p:blipFill>
          <p:spPr>
            <a:xfrm>
              <a:off x="1427162" y="5719213"/>
              <a:ext cx="3276885" cy="22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40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51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Driver issues</a:t>
            </a:r>
            <a:endParaRPr lang="da-DK" dirty="0">
              <a:solidFill>
                <a:schemeClr val="accent4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685800" y="1642533"/>
            <a:ext cx="5130799" cy="4539323"/>
            <a:chOff x="920751" y="1841909"/>
            <a:chExt cx="4604158" cy="3959159"/>
          </a:xfrm>
        </p:grpSpPr>
        <p:grpSp>
          <p:nvGrpSpPr>
            <p:cNvPr id="5" name="Grupo 4"/>
            <p:cNvGrpSpPr/>
            <p:nvPr/>
          </p:nvGrpSpPr>
          <p:grpSpPr>
            <a:xfrm>
              <a:off x="920751" y="1841909"/>
              <a:ext cx="4604158" cy="3959159"/>
              <a:chOff x="853374" y="1980892"/>
              <a:chExt cx="4604158" cy="39591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2777" r="9077" b="16992"/>
              <a:stretch/>
            </p:blipFill>
            <p:spPr>
              <a:xfrm>
                <a:off x="853374" y="1980892"/>
                <a:ext cx="4597400" cy="3585941"/>
              </a:xfrm>
              <a:prstGeom prst="rect">
                <a:avLst/>
              </a:prstGeom>
            </p:spPr>
          </p:pic>
          <p:sp>
            <p:nvSpPr>
              <p:cNvPr id="10" name="Tekstfelt 3"/>
              <p:cNvSpPr txBox="1"/>
              <p:nvPr/>
            </p:nvSpPr>
            <p:spPr>
              <a:xfrm>
                <a:off x="4647640" y="5644767"/>
                <a:ext cx="809892" cy="29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/>
                <a:r>
                  <a:rPr lang="en-GB" sz="1600" spc="300" dirty="0">
                    <a:sym typeface="Wingdings" panose="05000000000000000000" pitchFamily="2" charset="2"/>
                  </a:rPr>
                  <a:t>[3]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4"/>
              <a:srcRect l="24146"/>
              <a:stretch/>
            </p:blipFill>
            <p:spPr>
              <a:xfrm>
                <a:off x="1427162" y="5719213"/>
                <a:ext cx="3276885" cy="220291"/>
              </a:xfrm>
              <a:prstGeom prst="rect">
                <a:avLst/>
              </a:prstGeom>
            </p:spPr>
          </p:pic>
        </p:grp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12" y="4287529"/>
              <a:ext cx="720000" cy="72000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 flipV="1">
              <a:off x="3831312" y="4964115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3829721" y="4190996"/>
              <a:ext cx="0" cy="11112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38" y="2153948"/>
            <a:ext cx="5577464" cy="3600000"/>
          </a:xfrm>
          <a:prstGeom prst="rect">
            <a:avLst/>
          </a:prstGeom>
        </p:spPr>
      </p:pic>
      <p:sp>
        <p:nvSpPr>
          <p:cNvPr id="22" name="Tekstfelt 3"/>
          <p:cNvSpPr txBox="1"/>
          <p:nvPr/>
        </p:nvSpPr>
        <p:spPr>
          <a:xfrm>
            <a:off x="7684495" y="5759380"/>
            <a:ext cx="342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sz="1600" spc="300" dirty="0">
                <a:sym typeface="Wingdings" panose="05000000000000000000" pitchFamily="2" charset="2"/>
              </a:rPr>
              <a:t>Voltage spikes removed</a:t>
            </a:r>
          </a:p>
        </p:txBody>
      </p:sp>
    </p:spTree>
    <p:extLst>
      <p:ext uri="{BB962C8B-B14F-4D97-AF65-F5344CB8AC3E}">
        <p14:creationId xmlns:p14="http://schemas.microsoft.com/office/powerpoint/2010/main" val="2048374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52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Voltage sensor issues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781760" y="4692065"/>
            <a:ext cx="95921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Billede 6">
            <a:extLst>
              <a:ext uri="{FF2B5EF4-FFF2-40B4-BE49-F238E27FC236}">
                <a16:creationId xmlns:a16="http://schemas.microsoft.com/office/drawing/2014/main" id="{A82B3B29-F760-4ED7-8566-236BB6F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6" b="35025"/>
          <a:stretch/>
        </p:blipFill>
        <p:spPr>
          <a:xfrm>
            <a:off x="5095627" y="1766009"/>
            <a:ext cx="6529994" cy="350863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976683" y="3472201"/>
            <a:ext cx="548640" cy="596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9644514" y="3472201"/>
            <a:ext cx="1695373" cy="1080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kstfelt 3"/>
          <p:cNvSpPr txBox="1"/>
          <p:nvPr/>
        </p:nvSpPr>
        <p:spPr>
          <a:xfrm>
            <a:off x="306749" y="2672836"/>
            <a:ext cx="5035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Design considered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Positive peak voltage protection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/>
              <a:t>Output current limitation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677803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53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Inductor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r="7374"/>
          <a:stretch/>
        </p:blipFill>
        <p:spPr>
          <a:xfrm>
            <a:off x="3498874" y="1464849"/>
            <a:ext cx="8412481" cy="4320000"/>
          </a:xfrm>
          <a:prstGeom prst="rect">
            <a:avLst/>
          </a:prstGeom>
        </p:spPr>
      </p:pic>
      <p:sp>
        <p:nvSpPr>
          <p:cNvPr id="5" name="Tekstfelt 3"/>
          <p:cNvSpPr txBox="1"/>
          <p:nvPr/>
        </p:nvSpPr>
        <p:spPr>
          <a:xfrm>
            <a:off x="379676" y="2911202"/>
            <a:ext cx="3395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Loss of inductance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Temperature increase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4228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54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Software filtering</a:t>
            </a:r>
            <a:endParaRPr lang="da-DK" dirty="0">
              <a:solidFill>
                <a:schemeClr val="accent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55" y="1295302"/>
            <a:ext cx="5873400" cy="4680000"/>
          </a:xfrm>
          <a:prstGeom prst="rect">
            <a:avLst/>
          </a:prstGeom>
        </p:spPr>
      </p:pic>
      <p:sp>
        <p:nvSpPr>
          <p:cNvPr id="7" name="Tekstfelt 3"/>
          <p:cNvSpPr txBox="1"/>
          <p:nvPr/>
        </p:nvSpPr>
        <p:spPr>
          <a:xfrm>
            <a:off x="212470" y="2401516"/>
            <a:ext cx="4798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V and I measurements are noisy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HW filtering at the output of the sensor is not enough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Single pole LPF implemented</a:t>
            </a:r>
          </a:p>
          <a:p>
            <a:pPr rtl="0"/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46164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55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Future work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Hardware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Inductor design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PCB improvements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Converter’s efficiency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V/I controller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34080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12">
            <a:extLst>
              <a:ext uri="{FF2B5EF4-FFF2-40B4-BE49-F238E27FC236}">
                <a16:creationId xmlns:a16="http://schemas.microsoft.com/office/drawing/2014/main" id="{3A9DEA59-C4CE-4DA5-8765-0A7D91ECA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 rtlCol="0" anchor="ctr" anchorCtr="0"/>
          <a:lstStyle/>
          <a:p>
            <a:pPr rtl="0"/>
            <a:r>
              <a:rPr lang="en-GB" dirty="0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8056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C1F930C-219B-4E8B-9131-505C03FD3DC3}"/>
              </a:ext>
            </a:extLst>
          </p:cNvPr>
          <p:cNvSpPr txBox="1"/>
          <p:nvPr/>
        </p:nvSpPr>
        <p:spPr>
          <a:xfrm>
            <a:off x="587374" y="2273372"/>
            <a:ext cx="6145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good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went bad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What did we learn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5410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pic>
        <p:nvPicPr>
          <p:cNvPr id="62" name="Grafik 61" descr="Ein Bild, das Gras, Himmel, draußen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67A00900-2D2B-433E-8CBB-79C2DF11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379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24641" y="2743971"/>
            <a:ext cx="7341129" cy="1036319"/>
          </a:xfrm>
        </p:spPr>
        <p:txBody>
          <a:bodyPr rtlCol="0"/>
          <a:lstStyle/>
          <a:p>
            <a:pPr rtl="0"/>
            <a:r>
              <a:rPr lang="da-DK" dirty="0"/>
              <a:t>Thank you for your attention</a:t>
            </a:r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2"/>
          </p:nvPr>
        </p:nvSpPr>
        <p:spPr>
          <a:xfrm>
            <a:off x="2424641" y="4005141"/>
            <a:ext cx="7341129" cy="412750"/>
          </a:xfrm>
        </p:spPr>
        <p:txBody>
          <a:bodyPr rtlCol="0"/>
          <a:lstStyle/>
          <a:p>
            <a:pPr rtl="0"/>
            <a:r>
              <a:rPr lang="da-DK" dirty="0"/>
              <a:t>Questions?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85168E-EBB7-4790-9C4C-E17AE5576B94}"/>
              </a:ext>
            </a:extLst>
          </p:cNvPr>
          <p:cNvSpPr txBox="1"/>
          <p:nvPr/>
        </p:nvSpPr>
        <p:spPr>
          <a:xfrm>
            <a:off x="11352985" y="6229197"/>
            <a:ext cx="483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741192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59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11875898" cy="1621619"/>
          </a:xfrm>
        </p:spPr>
        <p:txBody>
          <a:bodyPr rtlCol="0"/>
          <a:lstStyle/>
          <a:p>
            <a:pPr rtl="0"/>
            <a:r>
              <a:rPr lang="en-GB" dirty="0"/>
              <a:t>References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7" name="Tekstfelt 3"/>
          <p:cNvSpPr txBox="1"/>
          <p:nvPr/>
        </p:nvSpPr>
        <p:spPr>
          <a:xfrm>
            <a:off x="212469" y="2401516"/>
            <a:ext cx="125107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[1] </a:t>
            </a:r>
            <a:r>
              <a:rPr lang="en-US" dirty="0">
                <a:hlinkClick r:id="rId3"/>
              </a:rPr>
              <a:t>http://www.safegardgroup.com/blog/2017/07/27/solar-panel-disposal3/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[2] </a:t>
            </a:r>
            <a:r>
              <a:rPr lang="en-GB" sz="1600" spc="300" dirty="0">
                <a:sym typeface="Wingdings" panose="05000000000000000000" pitchFamily="2" charset="2"/>
                <a:hlinkClick r:id="rId4"/>
              </a:rPr>
              <a:t>https://www.dgem.nl/nl/zonne-energie/opbrengstvariabelen-zonnepanelen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[3] MOSFET Gate Drive Circuit, Toshiba, 2018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spc="300" dirty="0">
                <a:sym typeface="Wingdings" panose="05000000000000000000" pitchFamily="2" charset="2"/>
              </a:rPr>
              <a:t>[4] </a:t>
            </a:r>
            <a:r>
              <a:rPr lang="en-GB" sz="1600" spc="300" dirty="0">
                <a:sym typeface="Wingdings" panose="05000000000000000000" pitchFamily="2" charset="2"/>
                <a:hlinkClick r:id="rId5"/>
              </a:rPr>
              <a:t>https://www.thermofisher.com/blog/mining/mining-metals-for-a-renewable-energy-future/</a:t>
            </a: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spc="300" dirty="0">
              <a:sym typeface="Wingdings" panose="05000000000000000000" pitchFamily="2" charset="2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62391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10D1697-A564-43AA-B9EE-407F856E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1771631"/>
            <a:ext cx="7604150" cy="4188429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7604150" cy="1621619"/>
          </a:xfrm>
        </p:spPr>
        <p:txBody>
          <a:bodyPr rtlCol="0"/>
          <a:lstStyle/>
          <a:p>
            <a:pPr rtl="0"/>
            <a:r>
              <a:rPr lang="en-GB" dirty="0"/>
              <a:t>What is a module integrated converter (MIC)?</a:t>
            </a:r>
            <a:endParaRPr lang="da-DK" dirty="0">
              <a:solidFill>
                <a:schemeClr val="accent4"/>
              </a:solidFill>
            </a:endParaRPr>
          </a:p>
        </p:txBody>
      </p:sp>
      <p:sp>
        <p:nvSpPr>
          <p:cNvPr id="6" name="Tekstfelt 3">
            <a:extLst>
              <a:ext uri="{FF2B5EF4-FFF2-40B4-BE49-F238E27FC236}">
                <a16:creationId xmlns:a16="http://schemas.microsoft.com/office/drawing/2014/main" id="{C3DB0321-323A-406D-8EF9-F82AAC328315}"/>
              </a:ext>
            </a:extLst>
          </p:cNvPr>
          <p:cNvSpPr txBox="1"/>
          <p:nvPr/>
        </p:nvSpPr>
        <p:spPr>
          <a:xfrm>
            <a:off x="5635651" y="3487930"/>
            <a:ext cx="62757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Module integrated converter.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Is a part of each PV module.</a:t>
            </a:r>
          </a:p>
          <a:p>
            <a:pPr rtl="0"/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Prevents mismatch losses.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Serial or parallel arrangements.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</p:txBody>
      </p:sp>
    </p:spTree>
    <p:extLst>
      <p:ext uri="{BB962C8B-B14F-4D97-AF65-F5344CB8AC3E}">
        <p14:creationId xmlns:p14="http://schemas.microsoft.com/office/powerpoint/2010/main" val="195868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7374" y="359273"/>
            <a:ext cx="6145023" cy="1621619"/>
          </a:xfrm>
        </p:spPr>
        <p:txBody>
          <a:bodyPr rtlCol="0"/>
          <a:lstStyle/>
          <a:p>
            <a:pPr rtl="0"/>
            <a:r>
              <a:rPr lang="en-GB" dirty="0"/>
              <a:t>MIC characteristics</a:t>
            </a: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- Consider pros and cons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10" name="Tekstfelt 3">
            <a:extLst>
              <a:ext uri="{FF2B5EF4-FFF2-40B4-BE49-F238E27FC236}">
                <a16:creationId xmlns:a16="http://schemas.microsoft.com/office/drawing/2014/main" id="{74D7604B-9364-48FD-871C-086D07B49E66}"/>
              </a:ext>
            </a:extLst>
          </p:cNvPr>
          <p:cNvSpPr txBox="1"/>
          <p:nvPr/>
        </p:nvSpPr>
        <p:spPr>
          <a:xfrm>
            <a:off x="607969" y="2206927"/>
            <a:ext cx="64744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Allows individual maximum power point tracking.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Replaces bypass diode.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Higher system efficiencies achieved under mismatches.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Certain topologies allow bidirectionality.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/>
              <a:t>Could imply lower efficiency under specific cases.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en-GB" sz="1600" spc="300" dirty="0"/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GB" sz="1600" spc="300" dirty="0">
                <a:solidFill>
                  <a:srgbClr val="FF0000"/>
                </a:solidFill>
              </a:rPr>
              <a:t>Are we saying anything else? Cost?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A48C09CD-C0CF-43CF-8951-42CF5BE85F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49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B479FD0A-DE42-4D67-8F9A-6B5E723F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9C98A7-98E7-4079-B0FD-7FDD32D1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0290"/>
            <a:ext cx="5390093" cy="1474385"/>
          </a:xfrm>
        </p:spPr>
        <p:txBody>
          <a:bodyPr/>
          <a:lstStyle/>
          <a:p>
            <a:r>
              <a:rPr lang="en-US" dirty="0"/>
              <a:t>Problem statement and objectives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7B1952-826B-4C4C-A5A0-D10DB72E0A3C}"/>
              </a:ext>
            </a:extLst>
          </p:cNvPr>
          <p:cNvSpPr txBox="1"/>
          <p:nvPr/>
        </p:nvSpPr>
        <p:spPr>
          <a:xfrm>
            <a:off x="587373" y="1844675"/>
            <a:ext cx="108319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pc="300" dirty="0"/>
              <a:t>How can a module integrated converter be designed to maximize </a:t>
            </a:r>
          </a:p>
          <a:p>
            <a:r>
              <a:rPr lang="en-US" sz="2000" b="1" i="1" spc="300" dirty="0"/>
              <a:t>the PV power generation under real conditions?</a:t>
            </a:r>
          </a:p>
          <a:p>
            <a:endParaRPr lang="de-DE" sz="1600" b="1" spc="300" dirty="0"/>
          </a:p>
          <a:p>
            <a:endParaRPr lang="de-DE" sz="1600" b="1" spc="300" dirty="0"/>
          </a:p>
          <a:p>
            <a:r>
              <a:rPr lang="en-US" b="1" spc="300" dirty="0"/>
              <a:t>Objectives: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Design a DC-DC converter for integration with a PV panel.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Implementation of an MPPT algorithm.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Hardware implementation of the MIC.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pc="3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300" dirty="0"/>
              <a:t>Test of the system and validation of the MIC.</a:t>
            </a:r>
            <a:endParaRPr lang="de-DE" spc="300" dirty="0"/>
          </a:p>
        </p:txBody>
      </p:sp>
    </p:spTree>
    <p:extLst>
      <p:ext uri="{BB962C8B-B14F-4D97-AF65-F5344CB8AC3E}">
        <p14:creationId xmlns:p14="http://schemas.microsoft.com/office/powerpoint/2010/main" val="363992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12">
            <a:extLst>
              <a:ext uri="{FF2B5EF4-FFF2-40B4-BE49-F238E27FC236}">
                <a16:creationId xmlns:a16="http://schemas.microsoft.com/office/drawing/2014/main" id="{2290D67B-A4EA-4EC2-B0D0-CB46BBC626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14439" r="5136" b="8968"/>
          <a:stretch/>
        </p:blipFill>
        <p:spPr>
          <a:xfrm>
            <a:off x="0" y="-135925"/>
            <a:ext cx="12192000" cy="7309556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317DAAF-84F4-4F11-A1E4-55448A286A42}"/>
              </a:ext>
            </a:extLst>
          </p:cNvPr>
          <p:cNvSpPr txBox="1">
            <a:spLocks/>
          </p:cNvSpPr>
          <p:nvPr/>
        </p:nvSpPr>
        <p:spPr>
          <a:xfrm>
            <a:off x="2593975" y="2828893"/>
            <a:ext cx="7341129" cy="1036319"/>
          </a:xfrm>
          <a:prstGeom prst="rect">
            <a:avLst/>
          </a:prstGeom>
          <a:solidFill>
            <a:schemeClr val="bg1"/>
          </a:solidFill>
          <a:effectLst/>
        </p:spPr>
        <p:txBody>
          <a:bodyPr vert="horz" lIns="0" tIns="0" rIns="0" bIns="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Converter Design</a:t>
            </a:r>
            <a:endParaRPr lang="da-D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7069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237</TotalTime>
  <Words>1745</Words>
  <Application>Microsoft Office PowerPoint</Application>
  <PresentationFormat>Widescreen</PresentationFormat>
  <Paragraphs>623</Paragraphs>
  <Slides>59</Slides>
  <Notes>34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Montserrat Medium</vt:lpstr>
      <vt:lpstr>Wingdings</vt:lpstr>
      <vt:lpstr>AAU PowerPoint</vt:lpstr>
      <vt:lpstr>DC-DC Converter for PV Module Integration</vt:lpstr>
      <vt:lpstr>CONTENT</vt:lpstr>
      <vt:lpstr>Introduction</vt:lpstr>
      <vt:lpstr>Motivation</vt:lpstr>
      <vt:lpstr>Existing problem</vt:lpstr>
      <vt:lpstr>What is a module integrated converter (MIC)?</vt:lpstr>
      <vt:lpstr>MIC characteristics - Consider pros and cons</vt:lpstr>
      <vt:lpstr>Problem statement and objectives</vt:lpstr>
      <vt:lpstr>PowerPoint-præsentation</vt:lpstr>
      <vt:lpstr>System requirements</vt:lpstr>
      <vt:lpstr>Selection of topology</vt:lpstr>
      <vt:lpstr>Passive components Sizing</vt:lpstr>
      <vt:lpstr>Passive components Sizing</vt:lpstr>
      <vt:lpstr>Passive components Selection</vt:lpstr>
      <vt:lpstr>Power circuitry</vt:lpstr>
      <vt:lpstr>Driving circuitry</vt:lpstr>
      <vt:lpstr>Sensor circuitry</vt:lpstr>
      <vt:lpstr>Power supplies</vt:lpstr>
      <vt:lpstr>PCB layout</vt:lpstr>
      <vt:lpstr>Hot and cold sides</vt:lpstr>
      <vt:lpstr>EMI - EMC</vt:lpstr>
      <vt:lpstr>Isolations</vt:lpstr>
      <vt:lpstr>Others</vt:lpstr>
      <vt:lpstr>PowerPoint-præsentation</vt:lpstr>
      <vt:lpstr>Perturb &amp; Observe technique</vt:lpstr>
      <vt:lpstr>Implementation</vt:lpstr>
      <vt:lpstr>Initial MPPT implementation</vt:lpstr>
      <vt:lpstr>Initial MPPT implementation</vt:lpstr>
      <vt:lpstr>Fixed vs variable perturb step – Buck Mode</vt:lpstr>
      <vt:lpstr>Fixed vs variable perturb step – Boost Mode</vt:lpstr>
      <vt:lpstr>Final implementation</vt:lpstr>
      <vt:lpstr>Final implementation</vt:lpstr>
      <vt:lpstr>Final implementation</vt:lpstr>
      <vt:lpstr>Converter Design</vt:lpstr>
      <vt:lpstr>Testing Overview</vt:lpstr>
      <vt:lpstr>Test setup</vt:lpstr>
      <vt:lpstr>Test setup</vt:lpstr>
      <vt:lpstr>PV panel curves </vt:lpstr>
      <vt:lpstr>PV panel curves</vt:lpstr>
      <vt:lpstr>Standard Test Conditions (STC)</vt:lpstr>
      <vt:lpstr>Standard Test Conditions (STC)</vt:lpstr>
      <vt:lpstr>Boundary between modes of operation</vt:lpstr>
      <vt:lpstr>Boundary between modes of operation</vt:lpstr>
      <vt:lpstr>Sudden change in irradiance</vt:lpstr>
      <vt:lpstr>Sudden change in temperature</vt:lpstr>
      <vt:lpstr>Comparison simulation and experiments</vt:lpstr>
      <vt:lpstr>Efficiency of the converter</vt:lpstr>
      <vt:lpstr>Thermal test</vt:lpstr>
      <vt:lpstr>Discussion</vt:lpstr>
      <vt:lpstr>Driver issues</vt:lpstr>
      <vt:lpstr>Driver issues</vt:lpstr>
      <vt:lpstr>Voltage sensor issues</vt:lpstr>
      <vt:lpstr>Inductor</vt:lpstr>
      <vt:lpstr>Software filtering</vt:lpstr>
      <vt:lpstr>Future work</vt:lpstr>
      <vt:lpstr>Conclusion</vt:lpstr>
      <vt:lpstr>Conclusion</vt:lpstr>
      <vt:lpstr>Thank you for your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Nicolai Haugaard Fransen</cp:lastModifiedBy>
  <cp:revision>508</cp:revision>
  <cp:lastPrinted>2017-03-09T03:48:56Z</cp:lastPrinted>
  <dcterms:created xsi:type="dcterms:W3CDTF">2016-11-10T06:07:03Z</dcterms:created>
  <dcterms:modified xsi:type="dcterms:W3CDTF">2019-01-10T08:32:52Z</dcterms:modified>
</cp:coreProperties>
</file>